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21"/>
  </p:notesMasterIdLst>
  <p:sldIdLst>
    <p:sldId id="488" r:id="rId2"/>
    <p:sldId id="727" r:id="rId3"/>
    <p:sldId id="728" r:id="rId4"/>
    <p:sldId id="729" r:id="rId5"/>
    <p:sldId id="730" r:id="rId6"/>
    <p:sldId id="794" r:id="rId7"/>
    <p:sldId id="795" r:id="rId8"/>
    <p:sldId id="732" r:id="rId9"/>
    <p:sldId id="733" r:id="rId10"/>
    <p:sldId id="734" r:id="rId11"/>
    <p:sldId id="735" r:id="rId12"/>
    <p:sldId id="736" r:id="rId13"/>
    <p:sldId id="737" r:id="rId14"/>
    <p:sldId id="738" r:id="rId15"/>
    <p:sldId id="739" r:id="rId16"/>
    <p:sldId id="740" r:id="rId17"/>
    <p:sldId id="741" r:id="rId18"/>
    <p:sldId id="742" r:id="rId19"/>
    <p:sldId id="743" r:id="rId20"/>
  </p:sldIdLst>
  <p:sldSz cx="9144000" cy="6858000" type="screen4x3"/>
  <p:notesSz cx="6858000" cy="9144000"/>
  <p:defaultTextStyle>
    <a:defPPr>
      <a:defRPr lang="tr-TR"/>
    </a:defPPr>
    <a:lvl1pPr algn="l" rtl="0" eaLnBrk="0" fontAlgn="base" hangingPunct="0">
      <a:spcBef>
        <a:spcPct val="0"/>
      </a:spcBef>
      <a:spcAft>
        <a:spcPct val="0"/>
      </a:spcAft>
      <a:defRPr sz="3400" b="1" kern="1200">
        <a:solidFill>
          <a:srgbClr val="00FF00"/>
        </a:solidFill>
        <a:latin typeface="Garamond" charset="0"/>
        <a:ea typeface="MS PGothic" charset="0"/>
        <a:cs typeface="MS PGothic" charset="0"/>
      </a:defRPr>
    </a:lvl1pPr>
    <a:lvl2pPr marL="457200" algn="l" rtl="0" eaLnBrk="0" fontAlgn="base" hangingPunct="0">
      <a:spcBef>
        <a:spcPct val="0"/>
      </a:spcBef>
      <a:spcAft>
        <a:spcPct val="0"/>
      </a:spcAft>
      <a:defRPr sz="3400" b="1" kern="1200">
        <a:solidFill>
          <a:srgbClr val="00FF00"/>
        </a:solidFill>
        <a:latin typeface="Garamond" charset="0"/>
        <a:ea typeface="MS PGothic" charset="0"/>
        <a:cs typeface="MS PGothic" charset="0"/>
      </a:defRPr>
    </a:lvl2pPr>
    <a:lvl3pPr marL="914400" algn="l" rtl="0" eaLnBrk="0" fontAlgn="base" hangingPunct="0">
      <a:spcBef>
        <a:spcPct val="0"/>
      </a:spcBef>
      <a:spcAft>
        <a:spcPct val="0"/>
      </a:spcAft>
      <a:defRPr sz="3400" b="1" kern="1200">
        <a:solidFill>
          <a:srgbClr val="00FF00"/>
        </a:solidFill>
        <a:latin typeface="Garamond" charset="0"/>
        <a:ea typeface="MS PGothic" charset="0"/>
        <a:cs typeface="MS PGothic" charset="0"/>
      </a:defRPr>
    </a:lvl3pPr>
    <a:lvl4pPr marL="1371600" algn="l" rtl="0" eaLnBrk="0" fontAlgn="base" hangingPunct="0">
      <a:spcBef>
        <a:spcPct val="0"/>
      </a:spcBef>
      <a:spcAft>
        <a:spcPct val="0"/>
      </a:spcAft>
      <a:defRPr sz="3400" b="1" kern="1200">
        <a:solidFill>
          <a:srgbClr val="00FF00"/>
        </a:solidFill>
        <a:latin typeface="Garamond" charset="0"/>
        <a:ea typeface="MS PGothic" charset="0"/>
        <a:cs typeface="MS PGothic" charset="0"/>
      </a:defRPr>
    </a:lvl4pPr>
    <a:lvl5pPr marL="1828800" algn="l" rtl="0" eaLnBrk="0" fontAlgn="base" hangingPunct="0">
      <a:spcBef>
        <a:spcPct val="0"/>
      </a:spcBef>
      <a:spcAft>
        <a:spcPct val="0"/>
      </a:spcAft>
      <a:defRPr sz="3400" b="1" kern="1200">
        <a:solidFill>
          <a:srgbClr val="00FF00"/>
        </a:solidFill>
        <a:latin typeface="Garamond" charset="0"/>
        <a:ea typeface="MS PGothic" charset="0"/>
        <a:cs typeface="MS PGothic" charset="0"/>
      </a:defRPr>
    </a:lvl5pPr>
    <a:lvl6pPr marL="2286000" algn="l" defTabSz="457200" rtl="0" eaLnBrk="1" latinLnBrk="0" hangingPunct="1">
      <a:defRPr sz="3400" b="1" kern="1200">
        <a:solidFill>
          <a:srgbClr val="00FF00"/>
        </a:solidFill>
        <a:latin typeface="Garamond" charset="0"/>
        <a:ea typeface="MS PGothic" charset="0"/>
        <a:cs typeface="MS PGothic" charset="0"/>
      </a:defRPr>
    </a:lvl6pPr>
    <a:lvl7pPr marL="2743200" algn="l" defTabSz="457200" rtl="0" eaLnBrk="1" latinLnBrk="0" hangingPunct="1">
      <a:defRPr sz="3400" b="1" kern="1200">
        <a:solidFill>
          <a:srgbClr val="00FF00"/>
        </a:solidFill>
        <a:latin typeface="Garamond" charset="0"/>
        <a:ea typeface="MS PGothic" charset="0"/>
        <a:cs typeface="MS PGothic" charset="0"/>
      </a:defRPr>
    </a:lvl7pPr>
    <a:lvl8pPr marL="3200400" algn="l" defTabSz="457200" rtl="0" eaLnBrk="1" latinLnBrk="0" hangingPunct="1">
      <a:defRPr sz="3400" b="1" kern="1200">
        <a:solidFill>
          <a:srgbClr val="00FF00"/>
        </a:solidFill>
        <a:latin typeface="Garamond" charset="0"/>
        <a:ea typeface="MS PGothic" charset="0"/>
        <a:cs typeface="MS PGothic" charset="0"/>
      </a:defRPr>
    </a:lvl8pPr>
    <a:lvl9pPr marL="3657600" algn="l" defTabSz="457200" rtl="0" eaLnBrk="1" latinLnBrk="0" hangingPunct="1">
      <a:defRPr sz="3400" b="1" kern="1200">
        <a:solidFill>
          <a:srgbClr val="00FF00"/>
        </a:solidFill>
        <a:latin typeface="Garamond" charset="0"/>
        <a:ea typeface="MS PGothic" charset="0"/>
        <a:cs typeface="MS PGothic"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0000CC"/>
    <a:srgbClr val="66FFFF"/>
    <a:srgbClr val="0612AA"/>
    <a:srgbClr val="FF5050"/>
    <a:srgbClr val="CDE0E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p:scale>
          <a:sx n="76" d="100"/>
          <a:sy n="76" d="100"/>
        </p:scale>
        <p:origin x="-1018" y="-14"/>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72"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solidFill>
                  <a:schemeClr val="tx1"/>
                </a:solidFill>
                <a:latin typeface="Arial" charset="0"/>
                <a:ea typeface="+mn-ea"/>
                <a:cs typeface="+mn-cs"/>
              </a:defRPr>
            </a:lvl1pPr>
          </a:lstStyle>
          <a:p>
            <a:pPr>
              <a:defRPr/>
            </a:pPr>
            <a:endParaRPr lang="tr-TR"/>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Arial" charset="0"/>
                <a:ea typeface="+mn-ea"/>
                <a:cs typeface="+mn-cs"/>
              </a:defRPr>
            </a:lvl1pPr>
          </a:lstStyle>
          <a:p>
            <a:pPr>
              <a:defRPr/>
            </a:pPr>
            <a:endParaRPr lang="tr-TR"/>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latin typeface="Arial" charset="0"/>
                <a:ea typeface="+mn-ea"/>
                <a:cs typeface="+mn-cs"/>
              </a:defRPr>
            </a:lvl1pPr>
          </a:lstStyle>
          <a:p>
            <a:pPr>
              <a:defRPr/>
            </a:pPr>
            <a:endParaRPr lang="tr-TR"/>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Arial" charset="0"/>
              </a:defRPr>
            </a:lvl1pPr>
          </a:lstStyle>
          <a:p>
            <a:fld id="{723CE328-3366-834D-A656-4D3910A067C2}" type="slidenum">
              <a:rPr lang="tr-TR"/>
              <a:pPr/>
              <a:t>‹#›</a:t>
            </a:fld>
            <a:endParaRPr lang="tr-TR"/>
          </a:p>
        </p:txBody>
      </p:sp>
    </p:spTree>
    <p:extLst>
      <p:ext uri="{BB962C8B-B14F-4D97-AF65-F5344CB8AC3E}">
        <p14:creationId xmlns:p14="http://schemas.microsoft.com/office/powerpoint/2010/main" val="35946008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400" b="1">
                <a:solidFill>
                  <a:srgbClr val="00FF00"/>
                </a:solidFill>
                <a:latin typeface="Garamond" charset="0"/>
                <a:ea typeface="MS PGothic" charset="0"/>
                <a:cs typeface="MS PGothic" charset="0"/>
              </a:defRPr>
            </a:lvl1pPr>
            <a:lvl2pPr marL="742950" indent="-285750">
              <a:defRPr sz="3400" b="1">
                <a:solidFill>
                  <a:srgbClr val="00FF00"/>
                </a:solidFill>
                <a:latin typeface="Garamond" charset="0"/>
                <a:ea typeface="MS PGothic" charset="0"/>
                <a:cs typeface="MS PGothic" charset="0"/>
              </a:defRPr>
            </a:lvl2pPr>
            <a:lvl3pPr marL="1143000" indent="-228600">
              <a:defRPr sz="3400" b="1">
                <a:solidFill>
                  <a:srgbClr val="00FF00"/>
                </a:solidFill>
                <a:latin typeface="Garamond" charset="0"/>
                <a:ea typeface="MS PGothic" charset="0"/>
                <a:cs typeface="MS PGothic" charset="0"/>
              </a:defRPr>
            </a:lvl3pPr>
            <a:lvl4pPr marL="1600200" indent="-228600">
              <a:defRPr sz="3400" b="1">
                <a:solidFill>
                  <a:srgbClr val="00FF00"/>
                </a:solidFill>
                <a:latin typeface="Garamond" charset="0"/>
                <a:ea typeface="MS PGothic" charset="0"/>
                <a:cs typeface="MS PGothic" charset="0"/>
              </a:defRPr>
            </a:lvl4pPr>
            <a:lvl5pPr marL="2057400" indent="-228600">
              <a:defRPr sz="3400" b="1">
                <a:solidFill>
                  <a:srgbClr val="00FF00"/>
                </a:solidFill>
                <a:latin typeface="Garamond" charset="0"/>
                <a:ea typeface="MS PGothic" charset="0"/>
                <a:cs typeface="MS PGothic" charset="0"/>
              </a:defRPr>
            </a:lvl5pPr>
            <a:lvl6pPr marL="2514600" indent="-228600" eaLnBrk="0" fontAlgn="base" hangingPunct="0">
              <a:spcBef>
                <a:spcPct val="0"/>
              </a:spcBef>
              <a:spcAft>
                <a:spcPct val="0"/>
              </a:spcAft>
              <a:defRPr sz="3400" b="1">
                <a:solidFill>
                  <a:srgbClr val="00FF00"/>
                </a:solidFill>
                <a:latin typeface="Garamond" charset="0"/>
                <a:ea typeface="MS PGothic" charset="0"/>
                <a:cs typeface="MS PGothic" charset="0"/>
              </a:defRPr>
            </a:lvl6pPr>
            <a:lvl7pPr marL="2971800" indent="-228600" eaLnBrk="0" fontAlgn="base" hangingPunct="0">
              <a:spcBef>
                <a:spcPct val="0"/>
              </a:spcBef>
              <a:spcAft>
                <a:spcPct val="0"/>
              </a:spcAft>
              <a:defRPr sz="3400" b="1">
                <a:solidFill>
                  <a:srgbClr val="00FF00"/>
                </a:solidFill>
                <a:latin typeface="Garamond" charset="0"/>
                <a:ea typeface="MS PGothic" charset="0"/>
                <a:cs typeface="MS PGothic" charset="0"/>
              </a:defRPr>
            </a:lvl7pPr>
            <a:lvl8pPr marL="3429000" indent="-228600" eaLnBrk="0" fontAlgn="base" hangingPunct="0">
              <a:spcBef>
                <a:spcPct val="0"/>
              </a:spcBef>
              <a:spcAft>
                <a:spcPct val="0"/>
              </a:spcAft>
              <a:defRPr sz="3400" b="1">
                <a:solidFill>
                  <a:srgbClr val="00FF00"/>
                </a:solidFill>
                <a:latin typeface="Garamond" charset="0"/>
                <a:ea typeface="MS PGothic" charset="0"/>
                <a:cs typeface="MS PGothic" charset="0"/>
              </a:defRPr>
            </a:lvl8pPr>
            <a:lvl9pPr marL="3886200" indent="-228600" eaLnBrk="0" fontAlgn="base" hangingPunct="0">
              <a:spcBef>
                <a:spcPct val="0"/>
              </a:spcBef>
              <a:spcAft>
                <a:spcPct val="0"/>
              </a:spcAft>
              <a:defRPr sz="3400" b="1">
                <a:solidFill>
                  <a:srgbClr val="00FF00"/>
                </a:solidFill>
                <a:latin typeface="Garamond" charset="0"/>
                <a:ea typeface="MS PGothic" charset="0"/>
                <a:cs typeface="MS PGothic" charset="0"/>
              </a:defRPr>
            </a:lvl9pPr>
          </a:lstStyle>
          <a:p>
            <a:fld id="{4215C4E1-00A9-AF49-9253-814585EFA29E}" type="slidenum">
              <a:rPr lang="tr-TR" sz="1200" b="0">
                <a:solidFill>
                  <a:schemeClr val="tx1"/>
                </a:solidFill>
                <a:latin typeface="Arial" charset="0"/>
              </a:rPr>
              <a:pPr/>
              <a:t>1</a:t>
            </a:fld>
            <a:endParaRPr lang="tr-TR" sz="1200" b="0">
              <a:solidFill>
                <a:schemeClr val="tx1"/>
              </a:solidFill>
              <a:latin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xfrm>
            <a:off x="912813" y="4341813"/>
            <a:ext cx="5032375"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MS PGothic"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Helvetica"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248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A61C5962-4FFD-4584-9E99-B32B358BA56A}" type="slidenum">
              <a:rPr lang="en-US" altLang="tr-TR"/>
              <a:pPr/>
              <a:t>6</a:t>
            </a:fld>
            <a:endParaRPr lang="en-US" altLang="tr-T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tr-TR" b="1" smtClean="0">
                <a:latin typeface="Helvetica" panose="020B0604020202020204" pitchFamily="34" charset="0"/>
                <a:ea typeface="ＭＳ Ｐゴシック" panose="020B0600070205080204" pitchFamily="34" charset="-128"/>
              </a:rPr>
              <a:t>Why do drugs make people feel good or feel better—because of what they do to their brain.  </a:t>
            </a:r>
            <a:r>
              <a:rPr lang="en-US" altLang="tr-TR" smtClean="0">
                <a:latin typeface="Helvetica" panose="020B0604020202020204" pitchFamily="34" charset="0"/>
                <a:ea typeface="ＭＳ Ｐゴシック" panose="020B0600070205080204" pitchFamily="34" charset="-128"/>
              </a:rPr>
              <a:t>Drugs exert their effects largely on the motivation and pleasure pathways of the brain.</a:t>
            </a:r>
          </a:p>
        </p:txBody>
      </p:sp>
    </p:spTree>
    <p:extLst>
      <p:ext uri="{BB962C8B-B14F-4D97-AF65-F5344CB8AC3E}">
        <p14:creationId xmlns:p14="http://schemas.microsoft.com/office/powerpoint/2010/main" val="3311792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79081610-27B0-42A7-BF2B-2E85C03D8292}" type="slidenum">
              <a:rPr lang="en-US" altLang="tr-TR"/>
              <a:pPr/>
              <a:t>7</a:t>
            </a:fld>
            <a:endParaRPr lang="en-US" altLang="tr-TR"/>
          </a:p>
        </p:txBody>
      </p:sp>
      <p:sp>
        <p:nvSpPr>
          <p:cNvPr id="133123" name="Rectangle 2"/>
          <p:cNvSpPr>
            <a:spLocks noGrp="1" noRot="1" noChangeAspect="1" noChangeArrowheads="1" noTextEdit="1"/>
          </p:cNvSpPr>
          <p:nvPr>
            <p:ph type="sldImg"/>
          </p:nvPr>
        </p:nvSpPr>
        <p:spPr>
          <a:xfrm>
            <a:off x="1182688" y="698500"/>
            <a:ext cx="4646612" cy="3484563"/>
          </a:xfrm>
          <a:ln/>
        </p:spPr>
      </p:sp>
      <p:sp>
        <p:nvSpPr>
          <p:cNvPr id="133124" name="Rectangle 3"/>
          <p:cNvSpPr>
            <a:spLocks noGrp="1" noChangeArrowheads="1"/>
          </p:cNvSpPr>
          <p:nvPr>
            <p:ph type="body" idx="1"/>
          </p:nvPr>
        </p:nvSpPr>
        <p:spPr>
          <a:xfrm>
            <a:off x="935038" y="4416425"/>
            <a:ext cx="5140325"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tr-TR" b="1" smtClean="0">
                <a:latin typeface="Helvetica" panose="020B0604020202020204" pitchFamily="34" charset="0"/>
                <a:ea typeface="ＭＳ Ｐゴシック" panose="020B0600070205080204" pitchFamily="34" charset="-128"/>
              </a:rPr>
              <a:t>How are drugs able to affect brain chemicals? </a:t>
            </a:r>
            <a:r>
              <a:rPr lang="en-US" altLang="tr-TR" smtClean="0">
                <a:latin typeface="Helvetica" panose="020B0604020202020204" pitchFamily="34" charset="0"/>
                <a:ea typeface="ＭＳ Ｐゴシック" panose="020B0600070205080204" pitchFamily="34" charset="-128"/>
              </a:rPr>
              <a:t>Often, the chemical structure of drugs is similar to brain chemicals or neurotransmitters.  Similarity in structure allows them to be recognized by neurons and to alter normal brain messages. Illustrated </a:t>
            </a:r>
            <a:r>
              <a:rPr lang="en-US" altLang="tr-TR" smtClean="0">
                <a:solidFill>
                  <a:srgbClr val="FF0000"/>
                </a:solidFill>
                <a:latin typeface="Helvetica" panose="020B0604020202020204" pitchFamily="34" charset="0"/>
                <a:ea typeface="ＭＳ Ｐゴシック" panose="020B0600070205080204" pitchFamily="34" charset="-128"/>
              </a:rPr>
              <a:t>in this slide </a:t>
            </a:r>
            <a:r>
              <a:rPr lang="en-US" altLang="tr-TR" smtClean="0">
                <a:latin typeface="Helvetica" panose="020B0604020202020204" pitchFamily="34" charset="0"/>
                <a:ea typeface="ＭＳ Ｐゴシック" panose="020B0600070205080204" pitchFamily="34" charset="-128"/>
              </a:rPr>
              <a:t>is THC, the active ingredient found in marijuana.  It’s chemical structure is highly similar to anandamide, which is involved in a variety of functions including regulation of pain, appetite, memory, and mood.</a:t>
            </a:r>
          </a:p>
        </p:txBody>
      </p:sp>
    </p:spTree>
    <p:extLst>
      <p:ext uri="{BB962C8B-B14F-4D97-AF65-F5344CB8AC3E}">
        <p14:creationId xmlns:p14="http://schemas.microsoft.com/office/powerpoint/2010/main" val="80648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BA959AC8-0CE2-41AF-93CC-53AB4164CAF6}" type="slidenum">
              <a:rPr lang="en-US" altLang="tr-TR"/>
              <a:pPr/>
              <a:t>9</a:t>
            </a:fld>
            <a:endParaRPr lang="en-US" altLang="tr-T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tr-TR" b="1" smtClean="0">
                <a:latin typeface="Helvetica" panose="020B0604020202020204" pitchFamily="34" charset="0"/>
                <a:ea typeface="ＭＳ Ｐゴシック" panose="020B0600070205080204" pitchFamily="34" charset="-128"/>
              </a:rPr>
              <a:t>Brain pathways affected by drugs of abuse. </a:t>
            </a:r>
            <a:r>
              <a:rPr lang="en-US" altLang="tr-TR" smtClean="0">
                <a:latin typeface="Helvetica" panose="020B0604020202020204" pitchFamily="34" charset="0"/>
                <a:ea typeface="ＭＳ Ｐゴシック" panose="020B0600070205080204" pitchFamily="34" charset="-128"/>
              </a:rPr>
              <a:t>The dopamine and serotonin pathways are two brain systems affected by drugs of abuse.  They are illustrated here. </a:t>
            </a:r>
            <a:r>
              <a:rPr lang="en-US" altLang="tr-TR" b="1" smtClean="0">
                <a:latin typeface="Helvetica" panose="020B0604020202020204" pitchFamily="34" charset="0"/>
                <a:ea typeface="ＭＳ Ｐゴシック" panose="020B0600070205080204" pitchFamily="34" charset="-128"/>
              </a:rPr>
              <a:t> </a:t>
            </a:r>
            <a:r>
              <a:rPr lang="en-US" altLang="tr-TR" smtClean="0">
                <a:latin typeface="Helvetica" panose="020B0604020202020204" pitchFamily="34" charset="0"/>
                <a:ea typeface="ＭＳ Ｐゴシック" panose="020B0600070205080204" pitchFamily="34" charset="-128"/>
              </a:rPr>
              <a:t>By altering activity in these pathways, abused substances can influence their function. Dopamine neurons (shown in yellow) influence pleasure, motivation, motor function and saliency of stimuli or events. Serotonin (shown in red) plays a role in learning, memory, sleep and mood.</a:t>
            </a:r>
          </a:p>
        </p:txBody>
      </p:sp>
    </p:spTree>
    <p:extLst>
      <p:ext uri="{BB962C8B-B14F-4D97-AF65-F5344CB8AC3E}">
        <p14:creationId xmlns:p14="http://schemas.microsoft.com/office/powerpoint/2010/main" val="2889204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FB5E9BC1-9B60-48C4-95CA-5A5F98FAE2BA}" type="slidenum">
              <a:rPr lang="en-US" altLang="tr-TR"/>
              <a:pPr/>
              <a:t>10</a:t>
            </a:fld>
            <a:endParaRPr lang="en-US" altLang="tr-T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tr-TR" b="1" smtClean="0">
                <a:latin typeface="Helvetica" panose="020B0604020202020204" pitchFamily="34" charset="0"/>
                <a:ea typeface="ＭＳ Ｐゴシック" panose="020B0600070205080204" pitchFamily="34" charset="-128"/>
              </a:rPr>
              <a:t>Dopamine is an important brain chemical in drug abuse and addiction, but other brain systems and brain chemicals are also involved.</a:t>
            </a:r>
            <a:r>
              <a:rPr lang="en-US" altLang="tr-TR" smtClean="0">
                <a:latin typeface="Helvetica" panose="020B0604020202020204" pitchFamily="34" charset="0"/>
                <a:ea typeface="ＭＳ Ｐゴシック" panose="020B0600070205080204" pitchFamily="34" charset="-128"/>
              </a:rPr>
              <a:t>  Serotonin and glutamate neurotransmitter systems, for example, are among those affected.  These neurotransmitters are important regulators of mood, sleep, learning and memory, and more.</a:t>
            </a:r>
          </a:p>
        </p:txBody>
      </p:sp>
    </p:spTree>
    <p:extLst>
      <p:ext uri="{BB962C8B-B14F-4D97-AF65-F5344CB8AC3E}">
        <p14:creationId xmlns:p14="http://schemas.microsoft.com/office/powerpoint/2010/main" val="2271811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tr-TR" smtClean="0">
                <a:latin typeface="Helvetica" panose="020B0604020202020204" pitchFamily="34" charset="0"/>
                <a:ea typeface="ＭＳ Ｐゴシック" panose="020B0600070205080204" pitchFamily="34" charset="-128"/>
              </a:rPr>
              <a:t>Alcohol: Neurochemical systems</a:t>
            </a:r>
          </a:p>
          <a:p>
            <a:r>
              <a:rPr lang="en-US" altLang="tr-TR" smtClean="0">
                <a:latin typeface="Helvetica" panose="020B0604020202020204" pitchFamily="34" charset="0"/>
                <a:ea typeface="ＭＳ Ｐゴシック" panose="020B0600070205080204" pitchFamily="34" charset="-128"/>
              </a:rPr>
              <a:t>This is a diagram of a dopamine neuron (in yellow) originating in the VTA and projecting into the nucleus accumbens. These dopamine neurons are regulated by a variety of neurotransmitter systems:</a:t>
            </a:r>
          </a:p>
          <a:p>
            <a:r>
              <a:rPr lang="en-US" altLang="tr-TR" smtClean="0">
                <a:latin typeface="Helvetica" panose="020B0604020202020204" pitchFamily="34" charset="0"/>
                <a:ea typeface="ＭＳ Ｐゴシック" panose="020B0600070205080204" pitchFamily="34" charset="-128"/>
              </a:rPr>
              <a:t>-excitatory NMDA systems (red)</a:t>
            </a:r>
          </a:p>
          <a:p>
            <a:r>
              <a:rPr lang="en-US" altLang="tr-TR" smtClean="0">
                <a:latin typeface="Helvetica" panose="020B0604020202020204" pitchFamily="34" charset="0"/>
                <a:ea typeface="ＭＳ Ｐゴシック" panose="020B0600070205080204" pitchFamily="34" charset="-128"/>
              </a:rPr>
              <a:t>-inhibitory GABA neurons (green)</a:t>
            </a:r>
          </a:p>
          <a:p>
            <a:r>
              <a:rPr lang="en-US" altLang="tr-TR" smtClean="0">
                <a:latin typeface="Helvetica" panose="020B0604020202020204" pitchFamily="34" charset="0"/>
                <a:ea typeface="ＭＳ Ｐゴシック" panose="020B0600070205080204" pitchFamily="34" charset="-128"/>
              </a:rPr>
              <a:t>-opioid neurons and receptors (blue)</a:t>
            </a:r>
          </a:p>
          <a:p>
            <a:r>
              <a:rPr lang="en-US" altLang="tr-TR" smtClean="0">
                <a:latin typeface="Helvetica" panose="020B0604020202020204" pitchFamily="34" charset="0"/>
                <a:ea typeface="ＭＳ Ｐゴシック" panose="020B0600070205080204" pitchFamily="34" charset="-128"/>
              </a:rPr>
              <a:t>Alcohol is postulated to act by facilitating GABA-A function, by interacting with the GABA-A receptor, but at a site different from the GABA binding site or the benzodiazepine binding site. This leads to the activation of the VTA dopamine neuron.</a:t>
            </a:r>
          </a:p>
          <a:p>
            <a:endParaRPr lang="en-US" altLang="tr-TR" smtClean="0">
              <a:latin typeface="Helvetica"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40478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6479C14D-9D14-4EC3-9137-F08F12FFE92E}" type="slidenum">
              <a:rPr lang="en-US" altLang="tr-TR"/>
              <a:pPr/>
              <a:t>12</a:t>
            </a:fld>
            <a:endParaRPr lang="en-US" altLang="tr-T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tr-TR" b="1" smtClean="0">
                <a:latin typeface="Helvetica" panose="020B0604020202020204" pitchFamily="34" charset="0"/>
                <a:ea typeface="ＭＳ Ｐゴシック" panose="020B0600070205080204" pitchFamily="34" charset="-128"/>
              </a:rPr>
              <a:t>Dopamine is a brain chemical involved in many different functions including </a:t>
            </a:r>
            <a:r>
              <a:rPr lang="en-US" altLang="tr-TR" smtClean="0">
                <a:latin typeface="Helvetica" panose="020B0604020202020204" pitchFamily="34" charset="0"/>
                <a:ea typeface="ＭＳ Ｐゴシック" panose="020B0600070205080204" pitchFamily="34" charset="-128"/>
              </a:rPr>
              <a:t>movement, </a:t>
            </a:r>
            <a:r>
              <a:rPr lang="en-US" altLang="tr-TR" b="1" smtClean="0">
                <a:latin typeface="Helvetica" panose="020B0604020202020204" pitchFamily="34" charset="0"/>
                <a:ea typeface="ＭＳ Ｐゴシック" panose="020B0600070205080204" pitchFamily="34" charset="-128"/>
              </a:rPr>
              <a:t>m</a:t>
            </a:r>
            <a:r>
              <a:rPr lang="en-US" altLang="tr-TR" smtClean="0">
                <a:latin typeface="Helvetica" panose="020B0604020202020204" pitchFamily="34" charset="0"/>
                <a:ea typeface="ＭＳ Ｐゴシック" panose="020B0600070205080204" pitchFamily="34" charset="-128"/>
              </a:rPr>
              <a:t>otivation, reward — </a:t>
            </a:r>
            <a:r>
              <a:rPr lang="en-US" altLang="tr-TR" b="1" smtClean="0">
                <a:latin typeface="Helvetica" panose="020B0604020202020204" pitchFamily="34" charset="0"/>
                <a:ea typeface="ＭＳ Ｐゴシック" panose="020B0600070205080204" pitchFamily="34" charset="-128"/>
              </a:rPr>
              <a:t>and</a:t>
            </a:r>
            <a:r>
              <a:rPr lang="en-US" altLang="tr-TR" smtClean="0">
                <a:latin typeface="Helvetica" panose="020B0604020202020204" pitchFamily="34" charset="0"/>
                <a:ea typeface="ＭＳ Ｐゴシック" panose="020B0600070205080204" pitchFamily="34" charset="-128"/>
              </a:rPr>
              <a:t> addiction. Nearly all drugs of abuse directly or indirectly increase dopamine in the pleasure and motivation pathways and in so doing, alter the normal communication between neurons.</a:t>
            </a:r>
          </a:p>
        </p:txBody>
      </p:sp>
    </p:spTree>
    <p:extLst>
      <p:ext uri="{BB962C8B-B14F-4D97-AF65-F5344CB8AC3E}">
        <p14:creationId xmlns:p14="http://schemas.microsoft.com/office/powerpoint/2010/main" val="900861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E6445874-3E0F-4AC3-A460-8C39436E1610}" type="slidenum">
              <a:rPr lang="en-US" altLang="tr-TR"/>
              <a:pPr/>
              <a:t>15</a:t>
            </a:fld>
            <a:endParaRPr lang="en-US" altLang="tr-T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10" tIns="46155" rIns="92310" bIns="46155"/>
          <a:lstStyle/>
          <a:p>
            <a:pPr eaLnBrk="1" hangingPunct="1"/>
            <a:r>
              <a:rPr lang="en-US" altLang="tr-TR" b="1" smtClean="0">
                <a:latin typeface="Helvetica" panose="020B0604020202020204" pitchFamily="34" charset="0"/>
                <a:ea typeface="ＭＳ Ｐゴシック" panose="020B0600070205080204" pitchFamily="34" charset="-128"/>
              </a:rPr>
              <a:t>This slide and the one that follows show how neurotransmission works specifically for dopamine. </a:t>
            </a:r>
            <a:r>
              <a:rPr lang="en-US" altLang="tr-TR" smtClean="0">
                <a:latin typeface="Helvetica" panose="020B0604020202020204" pitchFamily="34" charset="0"/>
                <a:ea typeface="ＭＳ Ｐゴシック" panose="020B0600070205080204" pitchFamily="34" charset="-128"/>
              </a:rPr>
              <a:t>What is schematically illustrated in this slide is a nerve terminal (top), the synaptic cleft or space between the neurons, and the post-synaptic or receiving portion of a dendrite on a neighboring neuron.  Dopamine is contained in vesicles (round storage sites) in the nerve terminal; dopamine receptors are present on the receiving (bottom) neuron. </a:t>
            </a:r>
          </a:p>
        </p:txBody>
      </p:sp>
    </p:spTree>
    <p:extLst>
      <p:ext uri="{BB962C8B-B14F-4D97-AF65-F5344CB8AC3E}">
        <p14:creationId xmlns:p14="http://schemas.microsoft.com/office/powerpoint/2010/main" val="3830476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67A91BF7-290D-43CB-ADCD-0BFB75B1E1C0}" type="slidenum">
              <a:rPr lang="en-US" altLang="tr-TR"/>
              <a:pPr/>
              <a:t>16</a:t>
            </a:fld>
            <a:endParaRPr lang="en-US" altLang="tr-T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10" tIns="46155" rIns="92310" bIns="46155"/>
          <a:lstStyle/>
          <a:p>
            <a:pPr eaLnBrk="1" hangingPunct="1"/>
            <a:r>
              <a:rPr lang="en-US" altLang="tr-TR" smtClean="0">
                <a:latin typeface="Helvetica" panose="020B0604020202020204" pitchFamily="34" charset="0"/>
                <a:ea typeface="ＭＳ Ｐゴシック" panose="020B0600070205080204" pitchFamily="34" charset="-128"/>
              </a:rPr>
              <a:t>When a signal comes down the axon, dopamine (shown in orange) is released into the synapse. It then crosses the synaptic cleft to the second neuron, where it binds to and stimulates dopamine receptors (shown in blue), generating a signal in the second neuron. The dopamine is then released from the receptor and crosses back to the first neuron where it is picked up by dopamine transporters (reuptake molecules; shown in purple) for re-use.</a:t>
            </a:r>
          </a:p>
        </p:txBody>
      </p:sp>
    </p:spTree>
    <p:extLst>
      <p:ext uri="{BB962C8B-B14F-4D97-AF65-F5344CB8AC3E}">
        <p14:creationId xmlns:p14="http://schemas.microsoft.com/office/powerpoint/2010/main" val="2693190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1201C07E-1349-4737-8064-3A88DE4A4E61}" type="slidenum">
              <a:rPr lang="en-US" altLang="tr-TR"/>
              <a:pPr/>
              <a:t>17</a:t>
            </a:fld>
            <a:endParaRPr lang="en-US" altLang="tr-T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10" tIns="46155" rIns="92310" bIns="46155"/>
          <a:lstStyle/>
          <a:p>
            <a:pPr eaLnBrk="1" hangingPunct="1"/>
            <a:r>
              <a:rPr lang="en-US" altLang="tr-TR" b="1" smtClean="0">
                <a:latin typeface="Helvetica" panose="020B0604020202020204" pitchFamily="34" charset="0"/>
                <a:ea typeface="ＭＳ Ｐゴシック" panose="020B0600070205080204" pitchFamily="34" charset="-128"/>
              </a:rPr>
              <a:t>But what happens when a person takes a drug? </a:t>
            </a:r>
            <a:r>
              <a:rPr lang="en-US" altLang="tr-TR" smtClean="0">
                <a:latin typeface="Helvetica" panose="020B0604020202020204" pitchFamily="34" charset="0"/>
                <a:ea typeface="ＭＳ Ｐゴシック" panose="020B0600070205080204" pitchFamily="34" charset="-128"/>
              </a:rPr>
              <a:t> This slide shows how cocaine is able to alter activity in the synapse.  Cocaine (shown in green), attaches to dopamine transporters (shown in purple), thereby blocking dopamine from being taken back up by the first neuron. Thus dopamine can continue to stimulate (maybe over-stimulate) the receptors of the second neuron because it remains in the synapse for a longer period of time. This duration of stimulation and amount of dopamine in the synapse is far greater than what normally occurs when a person engages in an enjoyable activity (e.g., eating, sex, etc), and is what produces cocaine’s intense euphoria and potential for abuse.</a:t>
            </a:r>
          </a:p>
        </p:txBody>
      </p:sp>
    </p:spTree>
    <p:extLst>
      <p:ext uri="{BB962C8B-B14F-4D97-AF65-F5344CB8AC3E}">
        <p14:creationId xmlns:p14="http://schemas.microsoft.com/office/powerpoint/2010/main" val="4131389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6" tIns="46567" rIns="93136" bIns="46567" anchor="b"/>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pPr algn="r" eaLnBrk="1" hangingPunct="1"/>
            <a:fld id="{09173432-1F93-4926-B83C-6BEAC3AC0AE0}" type="slidenum">
              <a:rPr lang="en-US" altLang="tr-TR" sz="1200"/>
              <a:pPr algn="r" eaLnBrk="1" hangingPunct="1"/>
              <a:t>18</a:t>
            </a:fld>
            <a:endParaRPr lang="en-US" altLang="tr-TR"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72" tIns="45836" rIns="91672" bIns="45836"/>
          <a:lstStyle/>
          <a:p>
            <a:pPr eaLnBrk="1" hangingPunct="1">
              <a:spcBef>
                <a:spcPct val="0"/>
              </a:spcBef>
            </a:pPr>
            <a:r>
              <a:rPr lang="en-US" altLang="tr-TR" b="1" smtClean="0">
                <a:latin typeface="Helvetica" panose="020B0604020202020204" pitchFamily="34" charset="0"/>
                <a:ea typeface="ＭＳ Ｐゴシック" panose="020B0600070205080204" pitchFamily="34" charset="-128"/>
              </a:rPr>
              <a:t>Natural rewards stimulate dopamine neurotransmission.  </a:t>
            </a:r>
            <a:r>
              <a:rPr lang="en-US" altLang="tr-TR" smtClean="0">
                <a:latin typeface="Helvetica" panose="020B0604020202020204" pitchFamily="34" charset="0"/>
                <a:ea typeface="ＭＳ Ｐゴシック" panose="020B0600070205080204" pitchFamily="34" charset="-128"/>
              </a:rPr>
              <a:t>Eating something that you enjoy or being stimulated sexually can cause dopamine levels to increase. In these graphs, dopamine is being measured inside the brains of animals.  Its increase is shown in response to food or sex cues. This basic mechanism of controlled dopamine release and reuptake has been carefully shaped and calibrated by evolution to reward normal activities critical for our survival.</a:t>
            </a:r>
          </a:p>
        </p:txBody>
      </p:sp>
    </p:spTree>
    <p:extLst>
      <p:ext uri="{BB962C8B-B14F-4D97-AF65-F5344CB8AC3E}">
        <p14:creationId xmlns:p14="http://schemas.microsoft.com/office/powerpoint/2010/main" val="4020201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Helvetica" panose="020B0604020202020204" pitchFamily="34" charset="0"/>
                <a:ea typeface="ＭＳ Ｐゴシック" panose="020B0600070205080204" pitchFamily="34" charset="-128"/>
              </a:defRPr>
            </a:lvl1pPr>
            <a:lvl2pPr marL="742950" indent="-285750" defTabSz="931863">
              <a:defRPr>
                <a:solidFill>
                  <a:schemeClr val="tx1"/>
                </a:solidFill>
                <a:latin typeface="Helvetica" panose="020B0604020202020204" pitchFamily="34" charset="0"/>
                <a:ea typeface="ＭＳ Ｐゴシック" panose="020B0600070205080204" pitchFamily="34" charset="-128"/>
              </a:defRPr>
            </a:lvl2pPr>
            <a:lvl3pPr marL="1143000" indent="-228600" defTabSz="931863">
              <a:defRPr>
                <a:solidFill>
                  <a:schemeClr val="tx1"/>
                </a:solidFill>
                <a:latin typeface="Helvetica" panose="020B0604020202020204" pitchFamily="34" charset="0"/>
                <a:ea typeface="ＭＳ Ｐゴシック" panose="020B0600070205080204" pitchFamily="34" charset="-128"/>
              </a:defRPr>
            </a:lvl3pPr>
            <a:lvl4pPr marL="1600200" indent="-228600" defTabSz="931863">
              <a:defRPr>
                <a:solidFill>
                  <a:schemeClr val="tx1"/>
                </a:solidFill>
                <a:latin typeface="Helvetica" panose="020B0604020202020204" pitchFamily="34" charset="0"/>
                <a:ea typeface="ＭＳ Ｐゴシック" panose="020B0600070205080204" pitchFamily="34" charset="-128"/>
              </a:defRPr>
            </a:lvl4pPr>
            <a:lvl5pPr marL="2057400" indent="-228600" defTabSz="931863">
              <a:defRPr>
                <a:solidFill>
                  <a:schemeClr val="tx1"/>
                </a:solidFill>
                <a:latin typeface="Helvetica"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fld id="{F7D12529-DFA2-4D44-94D6-0A6566C7D77D}" type="slidenum">
              <a:rPr lang="en-US" altLang="tr-TR"/>
              <a:pPr/>
              <a:t>19</a:t>
            </a:fld>
            <a:endParaRPr lang="en-US" altLang="tr-T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72" tIns="45836" rIns="91672" bIns="45836"/>
          <a:lstStyle/>
          <a:p>
            <a:pPr eaLnBrk="1" hangingPunct="1">
              <a:spcBef>
                <a:spcPct val="0"/>
              </a:spcBef>
            </a:pPr>
            <a:r>
              <a:rPr lang="en-US" altLang="tr-TR" b="1" smtClean="0">
                <a:latin typeface="Helvetica" panose="020B0604020202020204" pitchFamily="34" charset="0"/>
                <a:ea typeface="ＭＳ Ｐゴシック" panose="020B0600070205080204" pitchFamily="34" charset="-128"/>
              </a:rPr>
              <a:t>Nearly all drugs of abuse increase dopamine neurotransmission.  </a:t>
            </a:r>
            <a:r>
              <a:rPr lang="en-US" altLang="tr-TR" smtClean="0">
                <a:latin typeface="Helvetica" panose="020B0604020202020204" pitchFamily="34" charset="0"/>
                <a:ea typeface="ＭＳ Ｐゴシック" panose="020B0600070205080204" pitchFamily="34" charset="-128"/>
              </a:rPr>
              <a:t>This slide shows the increase in brain dopamine (DA) levels (measured in animals) following exposure to various drugs of abuse.</a:t>
            </a:r>
            <a:r>
              <a:rPr lang="en-US" altLang="tr-TR" b="1" smtClean="0">
                <a:latin typeface="Helvetica" panose="020B0604020202020204" pitchFamily="34" charset="0"/>
                <a:ea typeface="ＭＳ Ｐゴシック" panose="020B0600070205080204" pitchFamily="34" charset="-128"/>
              </a:rPr>
              <a:t>  </a:t>
            </a:r>
            <a:r>
              <a:rPr lang="en-US" altLang="tr-TR" smtClean="0">
                <a:latin typeface="Helvetica" panose="020B0604020202020204" pitchFamily="34" charset="0"/>
                <a:ea typeface="ＭＳ Ｐゴシック" panose="020B0600070205080204" pitchFamily="34" charset="-128"/>
              </a:rPr>
              <a:t>All of the drugs depicted in this slide have different mechanisms of action, however they all increase activity in the </a:t>
            </a:r>
            <a:r>
              <a:rPr lang="en-US" altLang="tr-TR" i="1" smtClean="0">
                <a:latin typeface="Helvetica" panose="020B0604020202020204" pitchFamily="34" charset="0"/>
                <a:ea typeface="ＭＳ Ｐゴシック" panose="020B0600070205080204" pitchFamily="34" charset="-128"/>
              </a:rPr>
              <a:t>brain reward pathway</a:t>
            </a:r>
            <a:r>
              <a:rPr lang="en-US" altLang="tr-TR" smtClean="0">
                <a:latin typeface="Helvetica" panose="020B0604020202020204" pitchFamily="34" charset="0"/>
                <a:ea typeface="ＭＳ Ｐゴシック" panose="020B0600070205080204" pitchFamily="34" charset="-128"/>
              </a:rPr>
              <a:t> by increasing dopamine neurotransmission. It is because drugs activate these brain regions</a:t>
            </a:r>
            <a:r>
              <a:rPr lang="en-US" altLang="tr-TR" smtClean="0">
                <a:latin typeface="Helvetica" panose="020B0604020202020204" pitchFamily="34" charset="0"/>
                <a:ea typeface="ＭＳ Ｐゴシック" panose="020B0600070205080204" pitchFamily="34" charset="-128"/>
                <a:sym typeface="Symbol" panose="05050102010706020507" pitchFamily="18" charset="2"/>
              </a:rPr>
              <a:t></a:t>
            </a:r>
            <a:r>
              <a:rPr lang="en-US" altLang="tr-TR" smtClean="0">
                <a:latin typeface="Helvetica" panose="020B0604020202020204" pitchFamily="34" charset="0"/>
                <a:ea typeface="ＭＳ Ｐゴシック" panose="020B0600070205080204" pitchFamily="34" charset="-128"/>
              </a:rPr>
              <a:t>usually more effectively and for longer periods of time than natural rewards</a:t>
            </a:r>
            <a:r>
              <a:rPr lang="en-US" altLang="tr-TR" smtClean="0">
                <a:latin typeface="Helvetica" panose="020B0604020202020204" pitchFamily="34" charset="0"/>
                <a:ea typeface="ＭＳ Ｐゴシック" panose="020B0600070205080204" pitchFamily="34" charset="-128"/>
                <a:sym typeface="Symbol" panose="05050102010706020507" pitchFamily="18" charset="2"/>
              </a:rPr>
              <a:t>that </a:t>
            </a:r>
            <a:r>
              <a:rPr lang="en-US" altLang="tr-TR" smtClean="0">
                <a:latin typeface="Helvetica" panose="020B0604020202020204" pitchFamily="34" charset="0"/>
                <a:ea typeface="ＭＳ Ｐゴシック" panose="020B0600070205080204" pitchFamily="34" charset="-128"/>
              </a:rPr>
              <a:t>they have an inherent risk of being abused.</a:t>
            </a:r>
          </a:p>
        </p:txBody>
      </p:sp>
    </p:spTree>
    <p:extLst>
      <p:ext uri="{BB962C8B-B14F-4D97-AF65-F5344CB8AC3E}">
        <p14:creationId xmlns:p14="http://schemas.microsoft.com/office/powerpoint/2010/main" val="3230743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tr-TR">
              <a:latin typeface="Garamond" pitchFamily="18" charset="0"/>
              <a:ea typeface="MS PGothic" pitchFamily="34" charset="-128"/>
              <a:cs typeface="+mn-cs"/>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p:spPr>
        <p:txBody>
          <a:bodyPr/>
          <a:lstStyle/>
          <a:p>
            <a:pPr>
              <a:defRPr/>
            </a:pPr>
            <a:endParaRPr lang="tr-TR">
              <a:latin typeface="Garamond" pitchFamily="18" charset="0"/>
              <a:ea typeface="MS PGothic" pitchFamily="34" charset="-128"/>
              <a:cs typeface="+mn-cs"/>
            </a:endParaRPr>
          </a:p>
        </p:txBody>
      </p:sp>
      <p:sp>
        <p:nvSpPr>
          <p:cNvPr id="83970" name="Rectangle 2"/>
          <p:cNvSpPr>
            <a:spLocks noGrp="1" noChangeArrowheads="1"/>
          </p:cNvSpPr>
          <p:nvPr>
            <p:ph type="ctrTitle"/>
          </p:nvPr>
        </p:nvSpPr>
        <p:spPr>
          <a:xfrm>
            <a:off x="914400" y="1524000"/>
            <a:ext cx="7623175" cy="1752600"/>
          </a:xfrm>
        </p:spPr>
        <p:txBody>
          <a:bodyPr/>
          <a:lstStyle>
            <a:lvl1pPr>
              <a:defRPr sz="5000"/>
            </a:lvl1pPr>
          </a:lstStyle>
          <a:p>
            <a:r>
              <a:rPr lang="tr-TR" altLang="en-US"/>
              <a:t>Asıl başlık stili için tıklatın</a:t>
            </a:r>
          </a:p>
        </p:txBody>
      </p:sp>
      <p:sp>
        <p:nvSpPr>
          <p:cNvPr id="83971"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tr-TR" altLang="en-US"/>
              <a:t>Asıl alt başlık stilini düzenlemek için tıklatın</a:t>
            </a:r>
          </a:p>
        </p:txBody>
      </p:sp>
      <p:sp>
        <p:nvSpPr>
          <p:cNvPr id="6" name="Rectangle 4"/>
          <p:cNvSpPr>
            <a:spLocks noGrp="1" noChangeArrowheads="1"/>
          </p:cNvSpPr>
          <p:nvPr>
            <p:ph type="dt" sz="half" idx="10"/>
          </p:nvPr>
        </p:nvSpPr>
        <p:spPr/>
        <p:txBody>
          <a:bodyPr/>
          <a:lstStyle>
            <a:lvl1pPr>
              <a:defRPr/>
            </a:lvl1pPr>
          </a:lstStyle>
          <a:p>
            <a:pPr>
              <a:defRPr/>
            </a:pPr>
            <a:endParaRPr lang="tr-TR"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tr-TR" altLang="en-US"/>
          </a:p>
        </p:txBody>
      </p:sp>
      <p:sp>
        <p:nvSpPr>
          <p:cNvPr id="8" name="Rectangle 6"/>
          <p:cNvSpPr>
            <a:spLocks noGrp="1" noChangeArrowheads="1"/>
          </p:cNvSpPr>
          <p:nvPr>
            <p:ph type="sldNum" sz="quarter" idx="12"/>
          </p:nvPr>
        </p:nvSpPr>
        <p:spPr/>
        <p:txBody>
          <a:bodyPr/>
          <a:lstStyle>
            <a:lvl1pPr>
              <a:defRPr/>
            </a:lvl1pPr>
          </a:lstStyle>
          <a:p>
            <a:fld id="{D54224A3-9C4E-BB44-BA66-8C90600B8760}" type="slidenum">
              <a:rPr lang="tr-TR"/>
              <a:pPr/>
              <a:t>‹#›</a:t>
            </a:fld>
            <a:endParaRPr lang="tr-TR"/>
          </a:p>
        </p:txBody>
      </p:sp>
    </p:spTree>
    <p:extLst>
      <p:ext uri="{BB962C8B-B14F-4D97-AF65-F5344CB8AC3E}">
        <p14:creationId xmlns:p14="http://schemas.microsoft.com/office/powerpoint/2010/main" val="570457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1E5E0DDC-3D18-AA49-A011-6A5E5B516A6A}" type="slidenum">
              <a:rPr lang="tr-TR"/>
              <a:pPr/>
              <a:t>‹#›</a:t>
            </a:fld>
            <a:endParaRPr lang="tr-TR"/>
          </a:p>
        </p:txBody>
      </p:sp>
    </p:spTree>
    <p:extLst>
      <p:ext uri="{BB962C8B-B14F-4D97-AF65-F5344CB8AC3E}">
        <p14:creationId xmlns:p14="http://schemas.microsoft.com/office/powerpoint/2010/main" val="3935346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6E2600D0-16C9-7A4A-B813-CEBD9E10B2C5}" type="slidenum">
              <a:rPr lang="tr-TR"/>
              <a:pPr/>
              <a:t>‹#›</a:t>
            </a:fld>
            <a:endParaRPr lang="tr-TR"/>
          </a:p>
        </p:txBody>
      </p:sp>
    </p:spTree>
    <p:extLst>
      <p:ext uri="{BB962C8B-B14F-4D97-AF65-F5344CB8AC3E}">
        <p14:creationId xmlns:p14="http://schemas.microsoft.com/office/powerpoint/2010/main" val="2502270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6"/>
          <p:cNvSpPr>
            <a:spLocks noGrp="1" noChangeArrowheads="1"/>
          </p:cNvSpPr>
          <p:nvPr>
            <p:ph type="sldNum" sz="quarter" idx="12"/>
          </p:nvPr>
        </p:nvSpPr>
        <p:spPr>
          <a:ln/>
        </p:spPr>
        <p:txBody>
          <a:bodyPr/>
          <a:lstStyle>
            <a:lvl1pPr>
              <a:defRPr/>
            </a:lvl1pPr>
          </a:lstStyle>
          <a:p>
            <a:fld id="{7FD6FBB8-7AA0-6D47-94FE-2CFDB15C814B}" type="slidenum">
              <a:rPr lang="tr-TR"/>
              <a:pPr/>
              <a:t>‹#›</a:t>
            </a:fld>
            <a:endParaRPr lang="tr-TR"/>
          </a:p>
        </p:txBody>
      </p:sp>
    </p:spTree>
    <p:extLst>
      <p:ext uri="{BB962C8B-B14F-4D97-AF65-F5344CB8AC3E}">
        <p14:creationId xmlns:p14="http://schemas.microsoft.com/office/powerpoint/2010/main" val="1836725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9" name="Rectangle 6"/>
          <p:cNvSpPr>
            <a:spLocks noGrp="1" noChangeArrowheads="1"/>
          </p:cNvSpPr>
          <p:nvPr>
            <p:ph type="sldNum" sz="quarter" idx="12"/>
          </p:nvPr>
        </p:nvSpPr>
        <p:spPr>
          <a:ln/>
        </p:spPr>
        <p:txBody>
          <a:bodyPr/>
          <a:lstStyle>
            <a:lvl1pPr>
              <a:defRPr/>
            </a:lvl1pPr>
          </a:lstStyle>
          <a:p>
            <a:fld id="{D74309A4-F356-5147-BFEA-F92F108C303C}" type="slidenum">
              <a:rPr lang="tr-TR"/>
              <a:pPr/>
              <a:t>‹#›</a:t>
            </a:fld>
            <a:endParaRPr lang="tr-TR"/>
          </a:p>
        </p:txBody>
      </p:sp>
    </p:spTree>
    <p:extLst>
      <p:ext uri="{BB962C8B-B14F-4D97-AF65-F5344CB8AC3E}">
        <p14:creationId xmlns:p14="http://schemas.microsoft.com/office/powerpoint/2010/main" val="1336919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5" name="Rectangle 6"/>
          <p:cNvSpPr>
            <a:spLocks noGrp="1" noChangeArrowheads="1"/>
          </p:cNvSpPr>
          <p:nvPr>
            <p:ph type="sldNum" sz="quarter" idx="12"/>
          </p:nvPr>
        </p:nvSpPr>
        <p:spPr>
          <a:ln/>
        </p:spPr>
        <p:txBody>
          <a:bodyPr/>
          <a:lstStyle>
            <a:lvl1pPr>
              <a:defRPr/>
            </a:lvl1pPr>
          </a:lstStyle>
          <a:p>
            <a:fld id="{B57CF3E3-A34D-5D40-87AE-92F1CD870AF1}" type="slidenum">
              <a:rPr lang="tr-TR"/>
              <a:pPr/>
              <a:t>‹#›</a:t>
            </a:fld>
            <a:endParaRPr lang="tr-TR"/>
          </a:p>
        </p:txBody>
      </p:sp>
    </p:spTree>
    <p:extLst>
      <p:ext uri="{BB962C8B-B14F-4D97-AF65-F5344CB8AC3E}">
        <p14:creationId xmlns:p14="http://schemas.microsoft.com/office/powerpoint/2010/main" val="3747469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4" name="Rectangle 6"/>
          <p:cNvSpPr>
            <a:spLocks noGrp="1" noChangeArrowheads="1"/>
          </p:cNvSpPr>
          <p:nvPr>
            <p:ph type="sldNum" sz="quarter" idx="12"/>
          </p:nvPr>
        </p:nvSpPr>
        <p:spPr>
          <a:ln/>
        </p:spPr>
        <p:txBody>
          <a:bodyPr/>
          <a:lstStyle>
            <a:lvl1pPr>
              <a:defRPr/>
            </a:lvl1pPr>
          </a:lstStyle>
          <a:p>
            <a:fld id="{4F650870-0881-E348-A88A-CA05DB5CE3BA}" type="slidenum">
              <a:rPr lang="tr-TR"/>
              <a:pPr/>
              <a:t>‹#›</a:t>
            </a:fld>
            <a:endParaRPr lang="tr-TR"/>
          </a:p>
        </p:txBody>
      </p:sp>
    </p:spTree>
    <p:extLst>
      <p:ext uri="{BB962C8B-B14F-4D97-AF65-F5344CB8AC3E}">
        <p14:creationId xmlns:p14="http://schemas.microsoft.com/office/powerpoint/2010/main" val="68288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6"/>
          <p:cNvSpPr>
            <a:spLocks noGrp="1" noChangeArrowheads="1"/>
          </p:cNvSpPr>
          <p:nvPr>
            <p:ph type="sldNum" sz="quarter" idx="12"/>
          </p:nvPr>
        </p:nvSpPr>
        <p:spPr>
          <a:ln/>
        </p:spPr>
        <p:txBody>
          <a:bodyPr/>
          <a:lstStyle>
            <a:lvl1pPr>
              <a:defRPr/>
            </a:lvl1pPr>
          </a:lstStyle>
          <a:p>
            <a:fld id="{64329DD7-B9B6-9444-8650-50A25EA622CD}" type="slidenum">
              <a:rPr lang="tr-TR"/>
              <a:pPr/>
              <a:t>‹#›</a:t>
            </a:fld>
            <a:endParaRPr lang="tr-TR"/>
          </a:p>
        </p:txBody>
      </p:sp>
    </p:spTree>
    <p:extLst>
      <p:ext uri="{BB962C8B-B14F-4D97-AF65-F5344CB8AC3E}">
        <p14:creationId xmlns:p14="http://schemas.microsoft.com/office/powerpoint/2010/main" val="2928493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6"/>
          <p:cNvSpPr>
            <a:spLocks noGrp="1" noChangeArrowheads="1"/>
          </p:cNvSpPr>
          <p:nvPr>
            <p:ph type="sldNum" sz="quarter" idx="12"/>
          </p:nvPr>
        </p:nvSpPr>
        <p:spPr>
          <a:ln/>
        </p:spPr>
        <p:txBody>
          <a:bodyPr/>
          <a:lstStyle>
            <a:lvl1pPr>
              <a:defRPr/>
            </a:lvl1pPr>
          </a:lstStyle>
          <a:p>
            <a:fld id="{1B7CD964-943D-8D48-B595-2EE5D3081504}" type="slidenum">
              <a:rPr lang="tr-TR"/>
              <a:pPr/>
              <a:t>‹#›</a:t>
            </a:fld>
            <a:endParaRPr lang="tr-TR"/>
          </a:p>
        </p:txBody>
      </p:sp>
    </p:spTree>
    <p:extLst>
      <p:ext uri="{BB962C8B-B14F-4D97-AF65-F5344CB8AC3E}">
        <p14:creationId xmlns:p14="http://schemas.microsoft.com/office/powerpoint/2010/main" val="8268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071605DF-B629-7043-96FF-3937152EFB41}" type="slidenum">
              <a:rPr lang="tr-TR"/>
              <a:pPr/>
              <a:t>‹#›</a:t>
            </a:fld>
            <a:endParaRPr lang="tr-TR"/>
          </a:p>
        </p:txBody>
      </p:sp>
    </p:spTree>
    <p:extLst>
      <p:ext uri="{BB962C8B-B14F-4D97-AF65-F5344CB8AC3E}">
        <p14:creationId xmlns:p14="http://schemas.microsoft.com/office/powerpoint/2010/main" val="970999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7813"/>
            <a:ext cx="2057400" cy="5853112"/>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7813"/>
            <a:ext cx="6019800" cy="5853112"/>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A5BE1B24-A222-7049-A762-EF122FC63C97}" type="slidenum">
              <a:rPr lang="tr-TR"/>
              <a:pPr/>
              <a:t>‹#›</a:t>
            </a:fld>
            <a:endParaRPr lang="tr-TR"/>
          </a:p>
        </p:txBody>
      </p:sp>
    </p:spTree>
    <p:extLst>
      <p:ext uri="{BB962C8B-B14F-4D97-AF65-F5344CB8AC3E}">
        <p14:creationId xmlns:p14="http://schemas.microsoft.com/office/powerpoint/2010/main" val="2784611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39825"/>
          </a:xfrm>
        </p:spPr>
        <p:txBody>
          <a:bodyPr/>
          <a:lstStyle/>
          <a:p>
            <a:r>
              <a:rPr lang="tr-TR"/>
              <a:t>Asıl başlık stili için tıklatın</a:t>
            </a:r>
          </a:p>
        </p:txBody>
      </p:sp>
      <p:sp>
        <p:nvSpPr>
          <p:cNvPr id="3" name="2 Metin Yer Tutucusu"/>
          <p:cNvSpPr>
            <a:spLocks noGrp="1"/>
          </p:cNvSpPr>
          <p:nvPr>
            <p:ph type="body" sz="half" idx="1"/>
          </p:nvPr>
        </p:nvSpPr>
        <p:spPr>
          <a:xfrm>
            <a:off x="457200" y="1600200"/>
            <a:ext cx="4038600" cy="453072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3072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6"/>
          <p:cNvSpPr>
            <a:spLocks noGrp="1" noChangeArrowheads="1"/>
          </p:cNvSpPr>
          <p:nvPr>
            <p:ph type="sldNum" sz="quarter" idx="12"/>
          </p:nvPr>
        </p:nvSpPr>
        <p:spPr>
          <a:ln/>
        </p:spPr>
        <p:txBody>
          <a:bodyPr/>
          <a:lstStyle>
            <a:lvl1pPr>
              <a:defRPr/>
            </a:lvl1pPr>
          </a:lstStyle>
          <a:p>
            <a:fld id="{A4B8A9FE-FF9D-0246-A673-BABF8A1AF235}" type="slidenum">
              <a:rPr lang="tr-TR"/>
              <a:pPr/>
              <a:t>‹#›</a:t>
            </a:fld>
            <a:endParaRPr lang="tr-TR"/>
          </a:p>
        </p:txBody>
      </p:sp>
    </p:spTree>
    <p:extLst>
      <p:ext uri="{BB962C8B-B14F-4D97-AF65-F5344CB8AC3E}">
        <p14:creationId xmlns:p14="http://schemas.microsoft.com/office/powerpoint/2010/main" val="61841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8229600" cy="762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914400" y="1752600"/>
            <a:ext cx="8229600" cy="50292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969BC9DA-64BF-40BD-A3E6-4CDADAE4F26C}" type="slidenum">
              <a:rPr lang="en-US" altLang="tr-TR"/>
              <a:pPr>
                <a:defRPr/>
              </a:pPr>
              <a:t>‹#›</a:t>
            </a:fld>
            <a:endParaRPr lang="en-US" altLang="tr-TR"/>
          </a:p>
        </p:txBody>
      </p:sp>
    </p:spTree>
    <p:extLst>
      <p:ext uri="{BB962C8B-B14F-4D97-AF65-F5344CB8AC3E}">
        <p14:creationId xmlns:p14="http://schemas.microsoft.com/office/powerpoint/2010/main" val="102621156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82948"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latin typeface="Garamond" panose="02020404030301010803" pitchFamily="18" charset="0"/>
                <a:ea typeface="+mn-ea"/>
                <a:cs typeface="+mn-cs"/>
              </a:defRPr>
            </a:lvl1pPr>
          </a:lstStyle>
          <a:p>
            <a:pPr>
              <a:defRPr/>
            </a:pPr>
            <a:endParaRPr lang="tr-TR" altLang="en-US"/>
          </a:p>
        </p:txBody>
      </p:sp>
      <p:sp>
        <p:nvSpPr>
          <p:cNvPr id="829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solidFill>
                  <a:schemeClr val="tx1"/>
                </a:solidFill>
                <a:latin typeface="Garamond" panose="02020404030301010803" pitchFamily="18" charset="0"/>
                <a:ea typeface="+mn-ea"/>
                <a:cs typeface="+mn-cs"/>
              </a:defRPr>
            </a:lvl1pPr>
          </a:lstStyle>
          <a:p>
            <a:pPr>
              <a:defRPr/>
            </a:pPr>
            <a:endParaRPr lang="tr-TR" altLang="en-US"/>
          </a:p>
        </p:txBody>
      </p:sp>
      <p:sp>
        <p:nvSpPr>
          <p:cNvPr id="82950"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defRPr>
            </a:lvl1pPr>
          </a:lstStyle>
          <a:p>
            <a:fld id="{E4F725A3-A3EB-F746-8E5E-D31971A76422}" type="slidenum">
              <a:rPr lang="tr-TR"/>
              <a:pPr/>
              <a:t>‹#›</a:t>
            </a:fld>
            <a:endParaRPr lang="tr-TR"/>
          </a:p>
        </p:txBody>
      </p:sp>
      <p:sp>
        <p:nvSpPr>
          <p:cNvPr id="1031"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tr-TR">
              <a:latin typeface="Garamond" pitchFamily="18" charset="0"/>
              <a:ea typeface="MS PGothic" pitchFamily="34" charset="-128"/>
              <a:cs typeface="+mn-cs"/>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p:spPr>
        <p:txBody>
          <a:bodyPr/>
          <a:lstStyle/>
          <a:p>
            <a:pPr>
              <a:defRPr/>
            </a:pPr>
            <a:endParaRPr lang="tr-TR">
              <a:latin typeface="Garamond" pitchFamily="18" charset="0"/>
              <a:ea typeface="MS PGothic" pitchFamily="34" charset="-128"/>
              <a:cs typeface="+mn-cs"/>
            </a:endParaRPr>
          </a:p>
        </p:txBody>
      </p:sp>
    </p:spTree>
  </p:cSld>
  <p:clrMap bg1="lt1" tx1="dk1" bg2="lt2" tx2="dk2" accent1="accent1" accent2="accent2" accent3="accent3" accent4="accent4" accent5="accent5" accent6="accent6" hlink="hlink" folHlink="folHlink"/>
  <p:sldLayoutIdLst>
    <p:sldLayoutId id="2147484030"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 id="2147484032" r:id="rId13"/>
  </p:sldLayoutIdLst>
  <p:hf hdr="0" ftr="0" dt="0"/>
  <p:txStyles>
    <p:titleStyle>
      <a:lvl1pPr algn="l" rtl="0" eaLnBrk="0" fontAlgn="base" hangingPunct="0">
        <a:spcBef>
          <a:spcPct val="0"/>
        </a:spcBef>
        <a:spcAft>
          <a:spcPct val="0"/>
        </a:spcAft>
        <a:defRPr sz="4200">
          <a:solidFill>
            <a:schemeClr val="tx2"/>
          </a:solidFill>
          <a:latin typeface="+mj-lt"/>
          <a:ea typeface="MS PGothic" pitchFamily="34" charset="-128"/>
          <a:cs typeface="MS PGothic" charset="0"/>
        </a:defRPr>
      </a:lvl1pPr>
      <a:lvl2pPr algn="l" rtl="0" eaLnBrk="0" fontAlgn="base" hangingPunct="0">
        <a:spcBef>
          <a:spcPct val="0"/>
        </a:spcBef>
        <a:spcAft>
          <a:spcPct val="0"/>
        </a:spcAft>
        <a:defRPr sz="4200">
          <a:solidFill>
            <a:schemeClr val="tx2"/>
          </a:solidFill>
          <a:latin typeface="Garamond" pitchFamily="18" charset="0"/>
          <a:ea typeface="MS PGothic" pitchFamily="34" charset="-128"/>
          <a:cs typeface="MS PGothic" charset="0"/>
        </a:defRPr>
      </a:lvl2pPr>
      <a:lvl3pPr algn="l" rtl="0" eaLnBrk="0" fontAlgn="base" hangingPunct="0">
        <a:spcBef>
          <a:spcPct val="0"/>
        </a:spcBef>
        <a:spcAft>
          <a:spcPct val="0"/>
        </a:spcAft>
        <a:defRPr sz="4200">
          <a:solidFill>
            <a:schemeClr val="tx2"/>
          </a:solidFill>
          <a:latin typeface="Garamond" pitchFamily="18" charset="0"/>
          <a:ea typeface="MS PGothic" pitchFamily="34" charset="-128"/>
          <a:cs typeface="MS PGothic" charset="0"/>
        </a:defRPr>
      </a:lvl3pPr>
      <a:lvl4pPr algn="l" rtl="0" eaLnBrk="0" fontAlgn="base" hangingPunct="0">
        <a:spcBef>
          <a:spcPct val="0"/>
        </a:spcBef>
        <a:spcAft>
          <a:spcPct val="0"/>
        </a:spcAft>
        <a:defRPr sz="4200">
          <a:solidFill>
            <a:schemeClr val="tx2"/>
          </a:solidFill>
          <a:latin typeface="Garamond" pitchFamily="18" charset="0"/>
          <a:ea typeface="MS PGothic" pitchFamily="34" charset="-128"/>
          <a:cs typeface="MS PGothic" charset="0"/>
        </a:defRPr>
      </a:lvl4pPr>
      <a:lvl5pPr algn="l" rtl="0" eaLnBrk="0" fontAlgn="base" hangingPunct="0">
        <a:spcBef>
          <a:spcPct val="0"/>
        </a:spcBef>
        <a:spcAft>
          <a:spcPct val="0"/>
        </a:spcAft>
        <a:defRPr sz="4200">
          <a:solidFill>
            <a:schemeClr val="tx2"/>
          </a:solidFill>
          <a:latin typeface="Garamond" pitchFamily="18" charset="0"/>
          <a:ea typeface="MS PGothic" pitchFamily="34" charset="-128"/>
          <a:cs typeface="MS PGothic"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3000">
          <a:solidFill>
            <a:schemeClr val="tx1"/>
          </a:solidFill>
          <a:latin typeface="+mn-lt"/>
          <a:ea typeface="MS PGothic" pitchFamily="34" charset="-128"/>
          <a:cs typeface="MS PGothic"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600">
          <a:solidFill>
            <a:schemeClr val="tx1"/>
          </a:solidFill>
          <a:latin typeface="+mn-lt"/>
          <a:ea typeface="MS PGothic" pitchFamily="34" charset="-128"/>
          <a:cs typeface="MS PGothic"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200">
          <a:solidFill>
            <a:schemeClr val="tx1"/>
          </a:solidFill>
          <a:latin typeface="+mn-lt"/>
          <a:ea typeface="MS PGothic" pitchFamily="34" charset="-128"/>
          <a:cs typeface="MS PGothic"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sz="2000">
          <a:solidFill>
            <a:schemeClr val="tx1"/>
          </a:solidFill>
          <a:latin typeface="+mn-lt"/>
          <a:ea typeface="MS PGothic" pitchFamily="34" charset="-128"/>
          <a:cs typeface="MS PGothic"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2000">
          <a:solidFill>
            <a:schemeClr val="tx1"/>
          </a:solidFill>
          <a:latin typeface="+mn-lt"/>
          <a:ea typeface="MS PGothic" pitchFamily="34" charset="-128"/>
          <a:cs typeface="MS PGothic"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hyperlink" Target="http://www.amazon.com/Metaphysical-Club-Louis-Menand/dp/000712690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5600" dirty="0">
                <a:latin typeface="Garamond" charset="0"/>
                <a:ea typeface="MS PGothic" charset="0"/>
              </a:rPr>
              <a:t>		</a:t>
            </a:r>
          </a:p>
        </p:txBody>
      </p:sp>
      <p:sp>
        <p:nvSpPr>
          <p:cNvPr id="3075" name="Rectangle 5"/>
          <p:cNvSpPr>
            <a:spLocks noGrp="1" noChangeArrowheads="1"/>
          </p:cNvSpPr>
          <p:nvPr>
            <p:ph type="subTitle" idx="1"/>
          </p:nvPr>
        </p:nvSpPr>
        <p:spPr>
          <a:xfrm>
            <a:off x="3793243" y="4652963"/>
            <a:ext cx="4090282" cy="1152525"/>
          </a:xfrm>
        </p:spPr>
        <p:txBody>
          <a:bodyPr/>
          <a:lstStyle/>
          <a:p>
            <a:pPr algn="ctr" eaLnBrk="1" hangingPunct="1">
              <a:buFont typeface="Wingdings" charset="0"/>
              <a:buNone/>
            </a:pPr>
            <a:r>
              <a:rPr lang="tr-TR" sz="3600" b="1" dirty="0" smtClean="0">
                <a:solidFill>
                  <a:srgbClr val="0000CC"/>
                </a:solidFill>
                <a:latin typeface="Garamond" charset="0"/>
                <a:ea typeface="MS PGothic" charset="0"/>
              </a:rPr>
              <a:t>Prof. </a:t>
            </a:r>
            <a:r>
              <a:rPr lang="en-GB" sz="3600" b="1" dirty="0" smtClean="0">
                <a:solidFill>
                  <a:srgbClr val="0000CC"/>
                </a:solidFill>
                <a:latin typeface="Garamond" charset="0"/>
                <a:ea typeface="MS PGothic" charset="0"/>
              </a:rPr>
              <a:t>Dr</a:t>
            </a:r>
            <a:r>
              <a:rPr lang="tr-TR" sz="3600" b="1" dirty="0">
                <a:solidFill>
                  <a:srgbClr val="0000CC"/>
                </a:solidFill>
                <a:latin typeface="Garamond" charset="0"/>
                <a:ea typeface="MS PGothic" charset="0"/>
              </a:rPr>
              <a:t>.</a:t>
            </a:r>
            <a:r>
              <a:rPr lang="en-GB" sz="3600" b="1" dirty="0">
                <a:solidFill>
                  <a:srgbClr val="0000CC"/>
                </a:solidFill>
                <a:latin typeface="Garamond" charset="0"/>
                <a:ea typeface="MS PGothic" charset="0"/>
              </a:rPr>
              <a:t> </a:t>
            </a:r>
            <a:r>
              <a:rPr lang="tr-TR" sz="3600" b="1" dirty="0">
                <a:solidFill>
                  <a:srgbClr val="0000CC"/>
                </a:solidFill>
                <a:latin typeface="Garamond" charset="0"/>
                <a:ea typeface="MS PGothic" charset="0"/>
              </a:rPr>
              <a:t>Esra SAĞLAM</a:t>
            </a:r>
          </a:p>
        </p:txBody>
      </p:sp>
      <p:sp>
        <p:nvSpPr>
          <p:cNvPr id="3076" name="Rectangle 3"/>
          <p:cNvSpPr>
            <a:spLocks noChangeArrowheads="1"/>
          </p:cNvSpPr>
          <p:nvPr/>
        </p:nvSpPr>
        <p:spPr bwMode="auto">
          <a:xfrm>
            <a:off x="827584" y="1700213"/>
            <a:ext cx="79928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80000"/>
              </a:lnSpc>
              <a:defRPr/>
            </a:pPr>
            <a:r>
              <a:rPr lang="tr-TR" sz="4800" dirty="0">
                <a:solidFill>
                  <a:schemeClr val="accent6">
                    <a:lumMod val="60000"/>
                    <a:lumOff val="40000"/>
                  </a:schemeClr>
                </a:solidFill>
                <a:latin typeface="+mj-lt"/>
              </a:rPr>
              <a:t>İlaçların Kötüye Kullanımı</a:t>
            </a:r>
          </a:p>
          <a:p>
            <a:pPr algn="ctr">
              <a:lnSpc>
                <a:spcPct val="80000"/>
              </a:lnSpc>
              <a:defRPr/>
            </a:pPr>
            <a:r>
              <a:rPr lang="tr-TR" sz="4800" dirty="0" smtClean="0">
                <a:solidFill>
                  <a:schemeClr val="accent6">
                    <a:lumMod val="60000"/>
                    <a:lumOff val="40000"/>
                  </a:schemeClr>
                </a:solidFill>
                <a:latin typeface="+mj-lt"/>
              </a:rPr>
              <a:t>Madde Bağımlılığı</a:t>
            </a:r>
            <a:endParaRPr lang="en-US" sz="4800" dirty="0">
              <a:solidFill>
                <a:schemeClr val="accent6">
                  <a:lumMod val="60000"/>
                  <a:lumOff val="40000"/>
                </a:schemeClr>
              </a:solidFill>
              <a:latin typeface="+mj-lt"/>
            </a:endParaRPr>
          </a:p>
        </p:txBody>
      </p:sp>
      <p:pic>
        <p:nvPicPr>
          <p:cNvPr id="3" name="Picture 4" descr="tolerance addiction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405312"/>
            <a:ext cx="3810000" cy="1647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pull dir="r"/>
    <p:sndAc>
      <p:end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static.idefix.com/cache/0/270/3831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60350"/>
            <a:ext cx="3023567" cy="3925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7"/>
          <p:cNvSpPr>
            <a:spLocks noChangeArrowheads="1"/>
          </p:cNvSpPr>
          <p:nvPr/>
        </p:nvSpPr>
        <p:spPr bwMode="auto">
          <a:xfrm>
            <a:off x="323850" y="4652963"/>
            <a:ext cx="4103688" cy="2089150"/>
          </a:xfrm>
          <a:prstGeom prst="rect">
            <a:avLst/>
          </a:prstGeom>
          <a:solidFill>
            <a:srgbClr val="FFFFCC"/>
          </a:solidFill>
          <a:ln w="38100">
            <a:solidFill>
              <a:schemeClr val="tx1"/>
            </a:solidFill>
            <a:miter lim="800000"/>
            <a:headEnd/>
            <a:tailEnd/>
          </a:ln>
        </p:spPr>
        <p:txBody>
          <a:bodyPr/>
          <a:lstStyle/>
          <a:p>
            <a:pPr algn="just">
              <a:spcBef>
                <a:spcPct val="50000"/>
              </a:spcBef>
              <a:buFont typeface="Wingdings" pitchFamily="2" charset="2"/>
              <a:buNone/>
              <a:defRPr/>
            </a:pPr>
            <a:r>
              <a:rPr lang="tr-TR" altLang="tr-TR" sz="1600" dirty="0">
                <a:latin typeface="Calibri" pitchFamily="34" charset="0"/>
              </a:rPr>
              <a:t>…</a:t>
            </a:r>
            <a:r>
              <a:rPr lang="tr-TR" altLang="tr-TR" sz="1600" b="0" dirty="0">
                <a:solidFill>
                  <a:schemeClr val="accent1">
                    <a:lumMod val="75000"/>
                  </a:schemeClr>
                </a:solidFill>
                <a:latin typeface="Garamond" panose="02020404030301010803" pitchFamily="18" charset="0"/>
              </a:rPr>
              <a:t>televizyonun,çikolatanın, video oyunlarının, kokainin, vibratörün, saunanın, çapraz bulmacanın, </a:t>
            </a:r>
            <a:r>
              <a:rPr lang="tr-TR" altLang="tr-TR" sz="1600" b="0" dirty="0" err="1">
                <a:solidFill>
                  <a:schemeClr val="accent1">
                    <a:lumMod val="75000"/>
                  </a:schemeClr>
                </a:solidFill>
                <a:latin typeface="Garamond" panose="02020404030301010803" pitchFamily="18" charset="0"/>
              </a:rPr>
              <a:t>reality</a:t>
            </a:r>
            <a:r>
              <a:rPr lang="tr-TR" altLang="tr-TR" sz="1600" b="0" dirty="0">
                <a:solidFill>
                  <a:schemeClr val="accent1">
                    <a:lumMod val="75000"/>
                  </a:schemeClr>
                </a:solidFill>
                <a:latin typeface="Garamond" panose="02020404030301010803" pitchFamily="18" charset="0"/>
              </a:rPr>
              <a:t> şovların, romanın ya da buna benzer şeylerin icadı ile birileri dünyayı yeni hazlarla tanıştırabilir…</a:t>
            </a:r>
          </a:p>
          <a:p>
            <a:pPr algn="just">
              <a:spcBef>
                <a:spcPct val="50000"/>
              </a:spcBef>
              <a:buFont typeface="Wingdings" pitchFamily="2" charset="2"/>
              <a:buNone/>
              <a:defRPr/>
            </a:pPr>
            <a:r>
              <a:rPr lang="tr-TR" altLang="tr-TR" sz="1600" b="0" dirty="0">
                <a:solidFill>
                  <a:schemeClr val="accent1">
                    <a:lumMod val="75000"/>
                  </a:schemeClr>
                </a:solidFill>
                <a:latin typeface="Garamond" panose="02020404030301010803" pitchFamily="18" charset="0"/>
              </a:rPr>
              <a:t>Önemli insanı hazların birçoğu evrenseldir.</a:t>
            </a:r>
          </a:p>
          <a:p>
            <a:pPr algn="just">
              <a:spcBef>
                <a:spcPct val="50000"/>
              </a:spcBef>
              <a:buFont typeface="Wingdings" pitchFamily="2" charset="2"/>
              <a:buNone/>
              <a:defRPr/>
            </a:pPr>
            <a:r>
              <a:rPr lang="tr-TR" altLang="tr-TR" sz="1600" b="0" u="sng" dirty="0">
                <a:solidFill>
                  <a:schemeClr val="accent1">
                    <a:lumMod val="75000"/>
                  </a:schemeClr>
                </a:solidFill>
                <a:latin typeface="Garamond" panose="02020404030301010803" pitchFamily="18" charset="0"/>
              </a:rPr>
              <a:t>İnsanlar uyarılmaktan keyif alır.</a:t>
            </a:r>
          </a:p>
        </p:txBody>
      </p:sp>
      <p:pic>
        <p:nvPicPr>
          <p:cNvPr id="68612" name="Picture 4" descr="http://www.newyorker.com/images/contributors/p300/contributor_louismenandphoto-2013bw_p300_cro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332656"/>
            <a:ext cx="27622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Dikdörtgen 1"/>
          <p:cNvSpPr>
            <a:spLocks noChangeArrowheads="1"/>
          </p:cNvSpPr>
          <p:nvPr/>
        </p:nvSpPr>
        <p:spPr bwMode="auto">
          <a:xfrm>
            <a:off x="4554538" y="3608388"/>
            <a:ext cx="4321175" cy="2831544"/>
          </a:xfrm>
          <a:prstGeom prst="rect">
            <a:avLst/>
          </a:prstGeom>
          <a:noFill/>
          <a:ln>
            <a:noFill/>
          </a:ln>
          <a:extLst/>
        </p:spPr>
        <p:txBody>
          <a:bodyPr>
            <a:spAutoFit/>
          </a:bodyPr>
          <a:lstStyle/>
          <a:p>
            <a:pPr algn="just">
              <a:defRPr/>
            </a:pPr>
            <a:r>
              <a:rPr lang="en-US" u="sng" dirty="0">
                <a:solidFill>
                  <a:schemeClr val="accent1">
                    <a:lumMod val="75000"/>
                  </a:schemeClr>
                </a:solidFill>
                <a:latin typeface="+mj-lt"/>
                <a:cs typeface="Calibri" pitchFamily="34" charset="0"/>
              </a:rPr>
              <a:t>Louis </a:t>
            </a:r>
            <a:r>
              <a:rPr lang="en-US" u="sng" dirty="0" err="1">
                <a:solidFill>
                  <a:schemeClr val="accent1">
                    <a:lumMod val="75000"/>
                  </a:schemeClr>
                </a:solidFill>
                <a:latin typeface="+mj-lt"/>
                <a:cs typeface="Calibri" pitchFamily="34" charset="0"/>
              </a:rPr>
              <a:t>Menand</a:t>
            </a:r>
            <a:endParaRPr lang="tr-TR" u="sng" dirty="0">
              <a:solidFill>
                <a:schemeClr val="accent1">
                  <a:lumMod val="75000"/>
                </a:schemeClr>
              </a:solidFill>
              <a:latin typeface="+mj-lt"/>
              <a:cs typeface="Calibri" pitchFamily="34" charset="0"/>
            </a:endParaRPr>
          </a:p>
          <a:p>
            <a:pPr algn="just">
              <a:defRPr/>
            </a:pPr>
            <a:r>
              <a:rPr lang="en-US" sz="1200" dirty="0">
                <a:solidFill>
                  <a:schemeClr val="accent1">
                    <a:lumMod val="75000"/>
                  </a:schemeClr>
                </a:solidFill>
                <a:latin typeface="+mj-lt"/>
              </a:rPr>
              <a:t>His book “</a:t>
            </a:r>
            <a:r>
              <a:rPr lang="en-US" sz="1200" u="sng" dirty="0">
                <a:solidFill>
                  <a:schemeClr val="accent1">
                    <a:lumMod val="75000"/>
                  </a:schemeClr>
                </a:solidFill>
                <a:latin typeface="+mj-lt"/>
                <a:hlinkClick r:id="rId4"/>
              </a:rPr>
              <a:t>The Metaphysical Club</a:t>
            </a:r>
            <a:r>
              <a:rPr lang="en-US" sz="1200" dirty="0">
                <a:solidFill>
                  <a:schemeClr val="accent1">
                    <a:lumMod val="75000"/>
                  </a:schemeClr>
                </a:solidFill>
                <a:latin typeface="+mj-lt"/>
              </a:rPr>
              <a:t>” was awarded the 2002 Pulitzer Prize for history and the Francis Parkman Prize from the Society of American Historians. </a:t>
            </a:r>
            <a:endParaRPr lang="tr-TR" sz="1200" dirty="0">
              <a:solidFill>
                <a:schemeClr val="accent1">
                  <a:lumMod val="75000"/>
                </a:schemeClr>
              </a:solidFill>
              <a:latin typeface="+mj-lt"/>
            </a:endParaRPr>
          </a:p>
          <a:p>
            <a:pPr algn="just">
              <a:defRPr/>
            </a:pPr>
            <a:r>
              <a:rPr lang="en-US" sz="1200" dirty="0">
                <a:solidFill>
                  <a:schemeClr val="accent1">
                    <a:lumMod val="75000"/>
                  </a:schemeClr>
                </a:solidFill>
                <a:latin typeface="+mj-lt"/>
              </a:rPr>
              <a:t>Professor of English at Harvard University</a:t>
            </a:r>
            <a:r>
              <a:rPr lang="tr-TR" sz="1200" dirty="0">
                <a:solidFill>
                  <a:schemeClr val="accent1">
                    <a:lumMod val="75000"/>
                  </a:schemeClr>
                </a:solidFill>
                <a:latin typeface="+mj-lt"/>
              </a:rPr>
              <a:t>; </a:t>
            </a:r>
            <a:r>
              <a:rPr lang="en-US" sz="1200" dirty="0">
                <a:solidFill>
                  <a:schemeClr val="accent1">
                    <a:lumMod val="75000"/>
                  </a:schemeClr>
                </a:solidFill>
                <a:latin typeface="+mj-lt"/>
              </a:rPr>
              <a:t>Graduate Center of the City University of New York</a:t>
            </a:r>
            <a:r>
              <a:rPr lang="tr-TR" sz="1200" dirty="0">
                <a:solidFill>
                  <a:schemeClr val="accent1">
                    <a:lumMod val="75000"/>
                  </a:schemeClr>
                </a:solidFill>
                <a:latin typeface="+mj-lt"/>
              </a:rPr>
              <a:t>; </a:t>
            </a:r>
            <a:r>
              <a:rPr lang="en-US" sz="1200" dirty="0">
                <a:solidFill>
                  <a:schemeClr val="accent1">
                    <a:lumMod val="75000"/>
                  </a:schemeClr>
                </a:solidFill>
                <a:latin typeface="+mj-lt"/>
              </a:rPr>
              <a:t>Queens College Princeton, Columbia</a:t>
            </a:r>
            <a:r>
              <a:rPr lang="tr-TR" sz="1200" dirty="0">
                <a:solidFill>
                  <a:schemeClr val="accent1">
                    <a:lumMod val="75000"/>
                  </a:schemeClr>
                </a:solidFill>
                <a:latin typeface="+mj-lt"/>
              </a:rPr>
              <a:t>; </a:t>
            </a:r>
            <a:r>
              <a:rPr lang="en-US" sz="1200" dirty="0">
                <a:solidFill>
                  <a:schemeClr val="accent1">
                    <a:lumMod val="75000"/>
                  </a:schemeClr>
                </a:solidFill>
                <a:latin typeface="+mj-lt"/>
              </a:rPr>
              <a:t> University of Virginia School of Law</a:t>
            </a:r>
            <a:endParaRPr lang="tr-TR" sz="1200" dirty="0">
              <a:solidFill>
                <a:schemeClr val="accent1">
                  <a:lumMod val="75000"/>
                </a:schemeClr>
              </a:solidFill>
              <a:latin typeface="+mj-lt"/>
            </a:endParaRPr>
          </a:p>
          <a:p>
            <a:pPr algn="just">
              <a:defRPr/>
            </a:pPr>
            <a:r>
              <a:rPr lang="tr-TR" sz="1800" i="1" dirty="0">
                <a:solidFill>
                  <a:schemeClr val="accent1">
                    <a:lumMod val="75000"/>
                  </a:schemeClr>
                </a:solidFill>
                <a:latin typeface="+mj-lt"/>
              </a:rPr>
              <a:t>«Yaşam her bakımdan, kelimenin tam anlamıyla biyolojik bir temele sahiptir; biyolojik olarak mümkün olamayan hiçbir şey var olamaz»</a:t>
            </a:r>
            <a:endParaRPr lang="en-US" sz="1800" i="1" dirty="0">
              <a:solidFill>
                <a:schemeClr val="accent1">
                  <a:lumMod val="75000"/>
                </a:schemeClr>
              </a:solidFill>
              <a:latin typeface="+mj-lt"/>
            </a:endParaRPr>
          </a:p>
        </p:txBody>
      </p:sp>
    </p:spTree>
    <p:extLst>
      <p:ext uri="{BB962C8B-B14F-4D97-AF65-F5344CB8AC3E}">
        <p14:creationId xmlns:p14="http://schemas.microsoft.com/office/powerpoint/2010/main" val="2748092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pPr algn="ctr"/>
            <a:r>
              <a:rPr lang="tr-TR" altLang="tr-TR" dirty="0" smtClean="0">
                <a:solidFill>
                  <a:schemeClr val="accent1">
                    <a:lumMod val="75000"/>
                  </a:schemeClr>
                </a:solidFill>
                <a:ea typeface="ＭＳ Ｐゴシック" panose="020B0600070205080204" pitchFamily="34" charset="-128"/>
              </a:rPr>
              <a:t>MADDE BAĞIMLILIĞI</a:t>
            </a:r>
          </a:p>
        </p:txBody>
      </p:sp>
      <p:sp>
        <p:nvSpPr>
          <p:cNvPr id="69635" name="Rectangle 3"/>
          <p:cNvSpPr>
            <a:spLocks noGrp="1" noChangeArrowheads="1"/>
          </p:cNvSpPr>
          <p:nvPr>
            <p:ph type="body" idx="4294967295"/>
          </p:nvPr>
        </p:nvSpPr>
        <p:spPr>
          <a:xfrm>
            <a:off x="446088" y="1447800"/>
            <a:ext cx="4773984" cy="3205336"/>
          </a:xfrm>
        </p:spPr>
        <p:txBody>
          <a:bodyPr/>
          <a:lstStyle/>
          <a:p>
            <a:pPr marL="0" indent="0" algn="just"/>
            <a:r>
              <a:rPr lang="tr-TR" altLang="tr-TR" sz="2400" dirty="0" smtClean="0">
                <a:solidFill>
                  <a:schemeClr val="tx2">
                    <a:lumMod val="75000"/>
                  </a:schemeClr>
                </a:solidFill>
                <a:latin typeface="Garamond" panose="02020404030301010803" pitchFamily="18" charset="0"/>
                <a:ea typeface="ＭＳ Ｐゴシック" panose="020B0600070205080204" pitchFamily="34" charset="-128"/>
              </a:rPr>
              <a:t>S</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antral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sinir</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sistemini</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(SSS)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etkile</a:t>
            </a:r>
            <a:r>
              <a:rPr lang="tr-TR" altLang="tr-TR" sz="2400" dirty="0" smtClean="0">
                <a:solidFill>
                  <a:schemeClr val="tx2">
                    <a:lumMod val="75000"/>
                  </a:schemeClr>
                </a:solidFill>
                <a:latin typeface="Garamond" panose="02020404030301010803" pitchFamily="18" charset="0"/>
                <a:ea typeface="ＭＳ Ｐゴシック" panose="020B0600070205080204" pitchFamily="34" charset="-128"/>
              </a:rPr>
              <a:t>yen</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bir</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maddenin</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endParaRPr lang="tr-TR" altLang="tr-TR" sz="2400" dirty="0" smtClean="0">
              <a:solidFill>
                <a:schemeClr val="tx2">
                  <a:lumMod val="75000"/>
                </a:schemeClr>
              </a:solidFill>
              <a:latin typeface="Garamond" panose="02020404030301010803" pitchFamily="18" charset="0"/>
              <a:ea typeface="ＭＳ Ｐゴシック" panose="020B0600070205080204" pitchFamily="34" charset="-128"/>
            </a:endParaRPr>
          </a:p>
          <a:p>
            <a:pPr marL="400050" lvl="2" indent="0" algn="just"/>
            <a:r>
              <a:rPr lang="tr-TR" altLang="tr-TR" sz="1600" dirty="0" smtClean="0">
                <a:solidFill>
                  <a:schemeClr val="tx2">
                    <a:lumMod val="75000"/>
                  </a:schemeClr>
                </a:solidFill>
                <a:latin typeface="Garamond" panose="02020404030301010803" pitchFamily="18" charset="0"/>
                <a:ea typeface="ＭＳ Ｐゴシック" panose="020B0600070205080204" pitchFamily="34" charset="-128"/>
              </a:rPr>
              <a:t>K</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eyif</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verici</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etkilerini</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duyumsamak</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endParaRPr lang="tr-TR" altLang="tr-TR" sz="1600" dirty="0" smtClean="0">
              <a:solidFill>
                <a:schemeClr val="tx2">
                  <a:lumMod val="75000"/>
                </a:schemeClr>
              </a:solidFill>
              <a:latin typeface="Garamond" panose="02020404030301010803" pitchFamily="18" charset="0"/>
              <a:ea typeface="ＭＳ Ｐゴシック" panose="020B0600070205080204" pitchFamily="34" charset="-128"/>
            </a:endParaRPr>
          </a:p>
          <a:p>
            <a:pPr marL="400050" lvl="2" indent="0" algn="just"/>
            <a:r>
              <a:rPr lang="tr-TR" altLang="tr-TR" sz="1600" dirty="0" smtClean="0">
                <a:solidFill>
                  <a:schemeClr val="tx2">
                    <a:lumMod val="75000"/>
                  </a:schemeClr>
                </a:solidFill>
                <a:latin typeface="Garamond" panose="02020404030301010803" pitchFamily="18" charset="0"/>
                <a:ea typeface="ＭＳ Ｐゴシック" panose="020B0600070205080204" pitchFamily="34" charset="-128"/>
              </a:rPr>
              <a:t>Y</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okluğundan</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kaynaklanabilecek</a:t>
            </a:r>
            <a:r>
              <a:rPr lang="tr-TR"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huzursuzluktan</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sakınmak</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1600" dirty="0" err="1" smtClean="0">
                <a:solidFill>
                  <a:schemeClr val="tx2">
                    <a:lumMod val="75000"/>
                  </a:schemeClr>
                </a:solidFill>
                <a:latin typeface="Garamond" panose="02020404030301010803" pitchFamily="18" charset="0"/>
                <a:ea typeface="ＭＳ Ｐゴシック" panose="020B0600070205080204" pitchFamily="34" charset="-128"/>
              </a:rPr>
              <a:t>için</a:t>
            </a:r>
            <a:r>
              <a:rPr lang="en-US" altLang="tr-TR" sz="1600" dirty="0" smtClean="0">
                <a:solidFill>
                  <a:schemeClr val="tx2">
                    <a:lumMod val="75000"/>
                  </a:schemeClr>
                </a:solidFill>
                <a:latin typeface="Garamond" panose="02020404030301010803" pitchFamily="18" charset="0"/>
                <a:ea typeface="ＭＳ Ｐゴシック" panose="020B0600070205080204" pitchFamily="34" charset="-128"/>
              </a:rPr>
              <a:t>, </a:t>
            </a:r>
            <a:endParaRPr lang="tr-TR" altLang="tr-TR" sz="1600" dirty="0" smtClean="0">
              <a:solidFill>
                <a:schemeClr val="tx2">
                  <a:lumMod val="75000"/>
                </a:schemeClr>
              </a:solidFill>
              <a:latin typeface="Garamond" panose="02020404030301010803" pitchFamily="18" charset="0"/>
              <a:ea typeface="ＭＳ Ｐゴシック" panose="020B0600070205080204" pitchFamily="34" charset="-128"/>
            </a:endParaRPr>
          </a:p>
          <a:p>
            <a:pPr marL="0" indent="0" algn="just"/>
            <a:r>
              <a:rPr lang="tr-TR" altLang="tr-TR" sz="2400" dirty="0" smtClean="0">
                <a:solidFill>
                  <a:schemeClr val="tx2">
                    <a:lumMod val="75000"/>
                  </a:schemeClr>
                </a:solidFill>
                <a:latin typeface="Garamond" panose="02020404030301010803" pitchFamily="18" charset="0"/>
                <a:ea typeface="ＭＳ Ｐゴシック" panose="020B0600070205080204" pitchFamily="34" charset="-128"/>
              </a:rPr>
              <a:t>M</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addeyi</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devamlı</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yada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periyodik</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olarak</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alma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arzusu</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tr-TR" altLang="tr-TR" sz="2400" dirty="0" smtClean="0">
                <a:solidFill>
                  <a:schemeClr val="tx2">
                    <a:lumMod val="75000"/>
                  </a:schemeClr>
                </a:solidFill>
                <a:latin typeface="Garamond" panose="02020404030301010803" pitchFamily="18" charset="0"/>
                <a:ea typeface="ＭＳ Ｐゴシック" panose="020B0600070205080204" pitchFamily="34" charset="-128"/>
              </a:rPr>
              <a:t>ile</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kendisini</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gösteren</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psi</a:t>
            </a:r>
            <a:r>
              <a:rPr lang="tr-TR" altLang="tr-TR" sz="2400" dirty="0" err="1" smtClean="0">
                <a:solidFill>
                  <a:schemeClr val="tx2">
                    <a:lumMod val="75000"/>
                  </a:schemeClr>
                </a:solidFill>
                <a:latin typeface="Garamond" panose="02020404030301010803" pitchFamily="18" charset="0"/>
                <a:ea typeface="ＭＳ Ｐゴシック" panose="020B0600070205080204" pitchFamily="34" charset="-128"/>
              </a:rPr>
              <a:t>kolojik</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ve</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somatik</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en-US" altLang="tr-TR" sz="2400" dirty="0" err="1" smtClean="0">
                <a:solidFill>
                  <a:schemeClr val="tx2">
                    <a:lumMod val="75000"/>
                  </a:schemeClr>
                </a:solidFill>
                <a:latin typeface="Garamond" panose="02020404030301010803" pitchFamily="18" charset="0"/>
                <a:ea typeface="ＭＳ Ｐゴシック" panose="020B0600070205080204" pitchFamily="34" charset="-128"/>
              </a:rPr>
              <a:t>bir</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r>
              <a:rPr lang="tr-TR" altLang="tr-TR" sz="2400" dirty="0" smtClean="0">
                <a:solidFill>
                  <a:schemeClr val="tx2">
                    <a:lumMod val="75000"/>
                  </a:schemeClr>
                </a:solidFill>
                <a:latin typeface="Garamond" panose="02020404030301010803" pitchFamily="18" charset="0"/>
                <a:ea typeface="ＭＳ Ｐゴシック" panose="020B0600070205080204" pitchFamily="34" charset="-128"/>
              </a:rPr>
              <a:t>hastalıktır</a:t>
            </a:r>
            <a:r>
              <a:rPr lang="en-US" altLang="tr-TR" sz="2400" dirty="0" smtClean="0">
                <a:solidFill>
                  <a:schemeClr val="tx2">
                    <a:lumMod val="75000"/>
                  </a:schemeClr>
                </a:solidFill>
                <a:latin typeface="Garamond" panose="02020404030301010803" pitchFamily="18" charset="0"/>
                <a:ea typeface="ＭＳ Ｐゴシック" panose="020B0600070205080204" pitchFamily="34" charset="-128"/>
              </a:rPr>
              <a:t>. </a:t>
            </a:r>
            <a:endParaRPr lang="tr-TR" altLang="tr-TR" sz="2400" dirty="0" smtClean="0">
              <a:solidFill>
                <a:schemeClr val="tx2">
                  <a:lumMod val="75000"/>
                </a:schemeClr>
              </a:solidFill>
              <a:latin typeface="Garamond" panose="02020404030301010803" pitchFamily="18" charset="0"/>
              <a:ea typeface="ＭＳ Ｐゴシック" panose="020B0600070205080204" pitchFamily="34" charset="-128"/>
            </a:endParaRPr>
          </a:p>
        </p:txBody>
      </p:sp>
      <p:pic>
        <p:nvPicPr>
          <p:cNvPr id="69636" name="Picture 5" descr="addic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268760"/>
            <a:ext cx="3354544" cy="259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251520" y="4653136"/>
            <a:ext cx="8892480" cy="1274195"/>
          </a:xfrm>
          <a:prstGeom prst="rect">
            <a:avLst/>
          </a:prstGeom>
          <a:noFill/>
        </p:spPr>
        <p:txBody>
          <a:bodyPr wrap="square" rtlCol="0">
            <a:spAutoFit/>
          </a:bodyPr>
          <a:lstStyle/>
          <a:p>
            <a:pPr>
              <a:lnSpc>
                <a:spcPct val="80000"/>
              </a:lnSpc>
            </a:pPr>
            <a:r>
              <a:rPr lang="tr-TR" altLang="tr-TR" sz="2400" b="0" i="1" u="sng" dirty="0">
                <a:solidFill>
                  <a:schemeClr val="accent5">
                    <a:lumMod val="50000"/>
                  </a:schemeClr>
                </a:solidFill>
                <a:latin typeface="Garamond" panose="02020404030301010803" pitchFamily="18" charset="0"/>
                <a:ea typeface="ＭＳ Ｐゴシック" panose="020B0600070205080204" pitchFamily="34" charset="-128"/>
              </a:rPr>
              <a:t>Hastalığın karakteri</a:t>
            </a:r>
            <a:r>
              <a:rPr lang="en-US" altLang="tr-TR" sz="2400" b="0" i="1" u="sng" dirty="0">
                <a:solidFill>
                  <a:schemeClr val="accent5">
                    <a:lumMod val="50000"/>
                  </a:schemeClr>
                </a:solidFill>
                <a:latin typeface="Garamond" panose="02020404030301010803" pitchFamily="18" charset="0"/>
                <a:ea typeface="ＭＳ Ｐゴシック" panose="020B0600070205080204" pitchFamily="34" charset="-128"/>
              </a:rPr>
              <a:t>:</a:t>
            </a:r>
          </a:p>
          <a:p>
            <a:pPr marL="539750" lvl="1" indent="-182563">
              <a:lnSpc>
                <a:spcPct val="80000"/>
              </a:lnSpc>
              <a:buFont typeface="Arial" panose="020B0604020202020204" pitchFamily="34" charset="0"/>
              <a:buChar char="•"/>
            </a:pPr>
            <a:r>
              <a:rPr lang="tr-TR" altLang="tr-TR" sz="2400" b="0" dirty="0" err="1">
                <a:solidFill>
                  <a:schemeClr val="accent5">
                    <a:lumMod val="50000"/>
                  </a:schemeClr>
                </a:solidFill>
                <a:latin typeface="Garamond" panose="02020404030301010803" pitchFamily="18" charset="0"/>
                <a:ea typeface="ＭＳ Ｐゴシック" panose="020B0600070205080204" pitchFamily="34" charset="-128"/>
              </a:rPr>
              <a:t>Dürtüsel</a:t>
            </a:r>
            <a:r>
              <a:rPr lang="tr-TR" altLang="tr-TR" sz="2400" b="0" dirty="0">
                <a:solidFill>
                  <a:schemeClr val="accent5">
                    <a:lumMod val="50000"/>
                  </a:schemeClr>
                </a:solidFill>
                <a:latin typeface="Garamond" panose="02020404030301010803" pitchFamily="18" charset="0"/>
                <a:ea typeface="ＭＳ Ｐゴシック" panose="020B0600070205080204" pitchFamily="34" charset="-128"/>
              </a:rPr>
              <a:t>, önüne geçilemeyen tekrarlayan madde kullanımı davranışı</a:t>
            </a:r>
            <a:endParaRPr lang="en-US" altLang="tr-TR" sz="2400" b="0" dirty="0">
              <a:solidFill>
                <a:schemeClr val="accent5">
                  <a:lumMod val="50000"/>
                </a:schemeClr>
              </a:solidFill>
              <a:latin typeface="Garamond" panose="02020404030301010803" pitchFamily="18" charset="0"/>
              <a:ea typeface="ＭＳ Ｐゴシック" panose="020B0600070205080204" pitchFamily="34" charset="-128"/>
            </a:endParaRPr>
          </a:p>
          <a:p>
            <a:pPr marL="539750" lvl="1" indent="-182563">
              <a:lnSpc>
                <a:spcPct val="80000"/>
              </a:lnSpc>
              <a:buFont typeface="Arial" panose="020B0604020202020204" pitchFamily="34" charset="0"/>
              <a:buChar char="•"/>
            </a:pPr>
            <a:r>
              <a:rPr lang="tr-TR" altLang="tr-TR" sz="2400" b="0" dirty="0">
                <a:solidFill>
                  <a:schemeClr val="accent5">
                    <a:lumMod val="50000"/>
                  </a:schemeClr>
                </a:solidFill>
                <a:latin typeface="Garamond" panose="02020404030301010803" pitchFamily="18" charset="0"/>
                <a:ea typeface="ＭＳ Ｐゴシック" panose="020B0600070205080204" pitchFamily="34" charset="-128"/>
              </a:rPr>
              <a:t>Olumsuz sonuçlara rağmen maddeyi kullanmaya devam etme</a:t>
            </a:r>
            <a:endParaRPr lang="en-US" altLang="tr-TR" sz="2400" b="0" dirty="0">
              <a:solidFill>
                <a:schemeClr val="accent5">
                  <a:lumMod val="50000"/>
                </a:schemeClr>
              </a:solidFill>
              <a:latin typeface="Garamond" panose="02020404030301010803" pitchFamily="18" charset="0"/>
              <a:ea typeface="ＭＳ Ｐゴシック" panose="020B0600070205080204" pitchFamily="34" charset="-128"/>
            </a:endParaRPr>
          </a:p>
          <a:p>
            <a:pPr marL="539750" lvl="1" indent="-182563">
              <a:lnSpc>
                <a:spcPct val="80000"/>
              </a:lnSpc>
              <a:buFont typeface="Arial" panose="020B0604020202020204" pitchFamily="34" charset="0"/>
              <a:buChar char="•"/>
            </a:pPr>
            <a:r>
              <a:rPr lang="tr-TR" altLang="tr-TR" sz="2400" b="0" dirty="0">
                <a:solidFill>
                  <a:schemeClr val="accent5">
                    <a:lumMod val="50000"/>
                  </a:schemeClr>
                </a:solidFill>
                <a:latin typeface="Garamond" panose="02020404030301010803" pitchFamily="18" charset="0"/>
                <a:ea typeface="ＭＳ Ｐゴシック" panose="020B0600070205080204" pitchFamily="34" charset="-128"/>
              </a:rPr>
              <a:t>Beyin hücresel yapısında ve fonksiyonlarında kalıcı </a:t>
            </a:r>
            <a:r>
              <a:rPr lang="tr-TR" altLang="tr-TR" sz="2400" b="0" dirty="0" smtClean="0">
                <a:solidFill>
                  <a:schemeClr val="accent5">
                    <a:lumMod val="50000"/>
                  </a:schemeClr>
                </a:solidFill>
                <a:latin typeface="Garamond" panose="02020404030301010803" pitchFamily="18" charset="0"/>
                <a:ea typeface="ＭＳ Ｐゴシック" panose="020B0600070205080204" pitchFamily="34" charset="-128"/>
              </a:rPr>
              <a:t>değişiklikler</a:t>
            </a:r>
            <a:endParaRPr lang="tr-TR" dirty="0"/>
          </a:p>
        </p:txBody>
      </p:sp>
    </p:spTree>
    <p:extLst>
      <p:ext uri="{BB962C8B-B14F-4D97-AF65-F5344CB8AC3E}">
        <p14:creationId xmlns:p14="http://schemas.microsoft.com/office/powerpoint/2010/main" val="3328241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pPr algn="ctr"/>
            <a:r>
              <a:rPr lang="tr-TR" altLang="tr-TR" dirty="0" smtClean="0">
                <a:solidFill>
                  <a:schemeClr val="accent1"/>
                </a:solidFill>
                <a:ea typeface="ＭＳ Ｐゴシック" panose="020B0600070205080204" pitchFamily="34" charset="-128"/>
              </a:rPr>
              <a:t>MADDE BAĞIMLILIĞI</a:t>
            </a:r>
            <a:endParaRPr lang="tr-TR" dirty="0">
              <a:solidFill>
                <a:schemeClr val="accent1"/>
              </a:solidFill>
            </a:endParaRPr>
          </a:p>
        </p:txBody>
      </p:sp>
      <p:pic>
        <p:nvPicPr>
          <p:cNvPr id="200706" name="Picture 2" descr="NIDA"/>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220072" y="1539227"/>
            <a:ext cx="3248025" cy="714375"/>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585216" y="1387934"/>
            <a:ext cx="4994896" cy="4524315"/>
          </a:xfrm>
          <a:prstGeom prst="rect">
            <a:avLst/>
          </a:prstGeom>
        </p:spPr>
        <p:txBody>
          <a:bodyPr wrap="square">
            <a:spAutoFit/>
          </a:bodyPr>
          <a:lstStyle/>
          <a:p>
            <a:pPr marL="285750" indent="-285750">
              <a:buFont typeface="Arial" panose="020B0604020202020204" pitchFamily="34" charset="0"/>
              <a:buChar char="•"/>
            </a:pPr>
            <a:r>
              <a:rPr lang="tr-TR" sz="2400" b="0" dirty="0" smtClean="0">
                <a:solidFill>
                  <a:schemeClr val="tx2">
                    <a:lumMod val="75000"/>
                  </a:schemeClr>
                </a:solidFill>
              </a:rPr>
              <a:t>Bağımlılık, zararlı sonuçlara rağmen, zorunlu ilaç arayışı ve kullanımıyla karakterize kronik, tekrarlayan </a:t>
            </a:r>
            <a:r>
              <a:rPr lang="tr-TR" sz="2400" u="sng" dirty="0" smtClean="0">
                <a:solidFill>
                  <a:schemeClr val="tx2">
                    <a:lumMod val="75000"/>
                  </a:schemeClr>
                </a:solidFill>
              </a:rPr>
              <a:t>beyin hastalığı </a:t>
            </a:r>
            <a:r>
              <a:rPr lang="tr-TR" sz="2400" b="0" dirty="0" smtClean="0">
                <a:solidFill>
                  <a:schemeClr val="tx2">
                    <a:lumMod val="75000"/>
                  </a:schemeClr>
                </a:solidFill>
              </a:rPr>
              <a:t>olarak tanımlanır. </a:t>
            </a:r>
          </a:p>
          <a:p>
            <a:pPr marL="285750" indent="-285750">
              <a:buFont typeface="Arial" panose="020B0604020202020204" pitchFamily="34" charset="0"/>
              <a:buChar char="•"/>
            </a:pPr>
            <a:r>
              <a:rPr lang="tr-TR" sz="2400" b="0" dirty="0" smtClean="0">
                <a:solidFill>
                  <a:schemeClr val="tx2">
                    <a:lumMod val="75000"/>
                  </a:schemeClr>
                </a:solidFill>
              </a:rPr>
              <a:t> </a:t>
            </a:r>
          </a:p>
          <a:p>
            <a:pPr marL="285750" indent="-285750">
              <a:buFont typeface="Arial" panose="020B0604020202020204" pitchFamily="34" charset="0"/>
              <a:buChar char="•"/>
            </a:pPr>
            <a:r>
              <a:rPr lang="tr-TR" sz="2400" b="0" dirty="0" smtClean="0">
                <a:solidFill>
                  <a:schemeClr val="tx2">
                    <a:lumMod val="75000"/>
                  </a:schemeClr>
                </a:solidFill>
              </a:rPr>
              <a:t>Madde beynin yapısını ve çalışma şeklini değiştirdiği için beyin hastalığı olarak kabul edilir.</a:t>
            </a:r>
          </a:p>
          <a:p>
            <a:pPr marL="285750" indent="-285750">
              <a:buFont typeface="Arial" panose="020B0604020202020204" pitchFamily="34" charset="0"/>
              <a:buChar char="•"/>
            </a:pPr>
            <a:endParaRPr lang="tr-TR" sz="2400" b="0" dirty="0" smtClean="0">
              <a:solidFill>
                <a:schemeClr val="tx2">
                  <a:lumMod val="75000"/>
                </a:schemeClr>
              </a:solidFill>
            </a:endParaRPr>
          </a:p>
          <a:p>
            <a:pPr marL="285750" indent="-285750">
              <a:buFont typeface="Arial" panose="020B0604020202020204" pitchFamily="34" charset="0"/>
              <a:buChar char="•"/>
            </a:pPr>
            <a:r>
              <a:rPr lang="tr-TR" sz="2400" b="0" dirty="0" smtClean="0">
                <a:solidFill>
                  <a:schemeClr val="tx2">
                    <a:lumMod val="75000"/>
                  </a:schemeClr>
                </a:solidFill>
              </a:rPr>
              <a:t>Bu beyin değişiklikleri kronikleşebilir ve patolojik davranış bozukluklarına yol açabilir. </a:t>
            </a:r>
            <a:endParaRPr lang="tr-TR" sz="2400" b="0" dirty="0">
              <a:solidFill>
                <a:schemeClr val="tx2">
                  <a:lumMod val="75000"/>
                </a:schemeClr>
              </a:solidFill>
            </a:endParaRPr>
          </a:p>
        </p:txBody>
      </p:sp>
      <p:pic>
        <p:nvPicPr>
          <p:cNvPr id="7" name="Picture 5" descr="addiction brain ile ilgili görsel sonucu"/>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80112" y="2708920"/>
            <a:ext cx="3188004" cy="278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742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pPr algn="ctr"/>
            <a:r>
              <a:rPr lang="tr-TR" altLang="tr-TR" dirty="0" smtClean="0">
                <a:solidFill>
                  <a:schemeClr val="accent1"/>
                </a:solidFill>
                <a:ea typeface="ＭＳ Ｐゴシック" panose="020B0600070205080204" pitchFamily="34" charset="-128"/>
              </a:rPr>
              <a:t>BAĞIMLILIK YAPAN MADDELER</a:t>
            </a:r>
          </a:p>
        </p:txBody>
      </p:sp>
      <p:sp>
        <p:nvSpPr>
          <p:cNvPr id="71683" name="Rectangle 3"/>
          <p:cNvSpPr>
            <a:spLocks noGrp="1" noChangeArrowheads="1"/>
          </p:cNvSpPr>
          <p:nvPr>
            <p:ph type="body" idx="4294967295"/>
          </p:nvPr>
        </p:nvSpPr>
        <p:spPr>
          <a:xfrm>
            <a:off x="403225" y="1763713"/>
            <a:ext cx="4888855" cy="3609503"/>
          </a:xfrm>
        </p:spPr>
        <p:txBody>
          <a:bodyPr/>
          <a:lstStyle/>
          <a:p>
            <a:pPr marL="0" indent="0">
              <a:buFontTx/>
              <a:buNone/>
            </a:pPr>
            <a:r>
              <a:rPr lang="tr-TR" altLang="tr-TR" sz="2400" dirty="0" smtClean="0">
                <a:solidFill>
                  <a:schemeClr val="accent4"/>
                </a:solidFill>
                <a:latin typeface="Garamond" panose="02020404030301010803" pitchFamily="18" charset="0"/>
                <a:ea typeface="ＭＳ Ｐゴシック" panose="020B0600070205080204" pitchFamily="34" charset="-128"/>
              </a:rPr>
              <a:t>Santral sinir sisteminde psişik </a:t>
            </a:r>
            <a:r>
              <a:rPr lang="tr-TR" altLang="tr-TR" sz="2400" b="1" dirty="0" err="1" smtClean="0">
                <a:solidFill>
                  <a:schemeClr val="accent4"/>
                </a:solidFill>
                <a:latin typeface="Garamond" panose="02020404030301010803" pitchFamily="18" charset="0"/>
                <a:ea typeface="ＭＳ Ｐゴシック" panose="020B0600070205080204" pitchFamily="34" charset="-128"/>
              </a:rPr>
              <a:t>stimülasyon</a:t>
            </a:r>
            <a:r>
              <a:rPr lang="tr-TR" altLang="tr-TR" sz="2400" b="1" dirty="0" smtClean="0">
                <a:solidFill>
                  <a:schemeClr val="accent4"/>
                </a:solidFill>
                <a:latin typeface="Garamond" panose="02020404030301010803" pitchFamily="18" charset="0"/>
                <a:ea typeface="ＭＳ Ｐゴシック" panose="020B0600070205080204" pitchFamily="34" charset="-128"/>
              </a:rPr>
              <a:t> </a:t>
            </a:r>
            <a:r>
              <a:rPr lang="tr-TR" altLang="tr-TR" sz="2400" dirty="0" smtClean="0">
                <a:solidFill>
                  <a:schemeClr val="accent4"/>
                </a:solidFill>
                <a:latin typeface="Garamond" panose="02020404030301010803" pitchFamily="18" charset="0"/>
                <a:ea typeface="ＭＳ Ｐゴシック" panose="020B0600070205080204" pitchFamily="34" charset="-128"/>
              </a:rPr>
              <a:t>veya </a:t>
            </a:r>
            <a:r>
              <a:rPr lang="tr-TR" altLang="tr-TR" sz="2400" b="1" dirty="0" smtClean="0">
                <a:solidFill>
                  <a:schemeClr val="accent4"/>
                </a:solidFill>
                <a:latin typeface="Garamond" panose="02020404030301010803" pitchFamily="18" charset="0"/>
                <a:ea typeface="ＭＳ Ｐゴシック" panose="020B0600070205080204" pitchFamily="34" charset="-128"/>
              </a:rPr>
              <a:t>depresyon </a:t>
            </a:r>
            <a:r>
              <a:rPr lang="tr-TR" altLang="tr-TR" sz="2400" dirty="0">
                <a:solidFill>
                  <a:schemeClr val="accent4"/>
                </a:solidFill>
                <a:latin typeface="Garamond" panose="02020404030301010803" pitchFamily="18" charset="0"/>
                <a:ea typeface="ＭＳ Ｐゴシック" panose="020B0600070205080204" pitchFamily="34" charset="-128"/>
              </a:rPr>
              <a:t>oluşturan </a:t>
            </a:r>
            <a:r>
              <a:rPr lang="tr-TR" altLang="tr-TR" sz="2400" dirty="0" err="1">
                <a:solidFill>
                  <a:schemeClr val="accent4"/>
                </a:solidFill>
                <a:latin typeface="Garamond" panose="02020404030301010803" pitchFamily="18" charset="0"/>
                <a:ea typeface="ＭＳ Ｐゴシック" panose="020B0600070205080204" pitchFamily="34" charset="-128"/>
              </a:rPr>
              <a:t>psikoaktif</a:t>
            </a:r>
            <a:r>
              <a:rPr lang="tr-TR" altLang="tr-TR" sz="2400" dirty="0">
                <a:solidFill>
                  <a:schemeClr val="accent4"/>
                </a:solidFill>
                <a:latin typeface="Garamond" panose="02020404030301010803" pitchFamily="18" charset="0"/>
                <a:ea typeface="ＭＳ Ｐゴシック" panose="020B0600070205080204" pitchFamily="34" charset="-128"/>
              </a:rPr>
              <a:t> maddelerdir.</a:t>
            </a:r>
          </a:p>
          <a:p>
            <a:pPr marL="400050" lvl="2" indent="0"/>
            <a:r>
              <a:rPr lang="tr-TR" altLang="tr-TR" sz="2400" dirty="0" smtClean="0">
                <a:solidFill>
                  <a:schemeClr val="accent4"/>
                </a:solidFill>
                <a:latin typeface="Garamond" panose="02020404030301010803" pitchFamily="18" charset="0"/>
                <a:ea typeface="ＭＳ Ｐゴシック" panose="020B0600070205080204" pitchFamily="34" charset="-128"/>
              </a:rPr>
              <a:t>Algılama, </a:t>
            </a:r>
          </a:p>
          <a:p>
            <a:pPr marL="400050" lvl="2" indent="0"/>
            <a:r>
              <a:rPr lang="tr-TR" altLang="tr-TR" sz="2400" dirty="0" smtClean="0">
                <a:solidFill>
                  <a:schemeClr val="accent4"/>
                </a:solidFill>
                <a:latin typeface="Garamond" panose="02020404030301010803" pitchFamily="18" charset="0"/>
                <a:ea typeface="ＭＳ Ｐゴシック" panose="020B0600070205080204" pitchFamily="34" charset="-128"/>
              </a:rPr>
              <a:t>Duygu durum, </a:t>
            </a:r>
          </a:p>
          <a:p>
            <a:pPr marL="400050" lvl="2" indent="0"/>
            <a:r>
              <a:rPr lang="tr-TR" altLang="tr-TR" sz="2400" dirty="0" err="1" smtClean="0">
                <a:solidFill>
                  <a:schemeClr val="accent4"/>
                </a:solidFill>
                <a:latin typeface="Garamond" panose="02020404030301010803" pitchFamily="18" charset="0"/>
                <a:ea typeface="ＭＳ Ｐゴシック" panose="020B0600070205080204" pitchFamily="34" charset="-128"/>
              </a:rPr>
              <a:t>Mental</a:t>
            </a:r>
            <a:r>
              <a:rPr lang="tr-TR" altLang="tr-TR" sz="2400" dirty="0" smtClean="0">
                <a:solidFill>
                  <a:schemeClr val="accent4"/>
                </a:solidFill>
                <a:latin typeface="Garamond" panose="02020404030301010803" pitchFamily="18" charset="0"/>
                <a:ea typeface="ＭＳ Ｐゴシック" panose="020B0600070205080204" pitchFamily="34" charset="-128"/>
              </a:rPr>
              <a:t> durum, </a:t>
            </a:r>
          </a:p>
          <a:p>
            <a:pPr marL="400050" lvl="2" indent="0"/>
            <a:r>
              <a:rPr lang="tr-TR" altLang="tr-TR" sz="2400" dirty="0" smtClean="0">
                <a:solidFill>
                  <a:schemeClr val="accent4"/>
                </a:solidFill>
                <a:latin typeface="Garamond" panose="02020404030301010803" pitchFamily="18" charset="0"/>
                <a:ea typeface="ＭＳ Ｐゴシック" panose="020B0600070205080204" pitchFamily="34" charset="-128"/>
              </a:rPr>
              <a:t>Davranış ve motor fonksiyonlarda </a:t>
            </a:r>
          </a:p>
          <a:p>
            <a:pPr marL="0" indent="0">
              <a:buFontTx/>
              <a:buNone/>
            </a:pPr>
            <a:r>
              <a:rPr lang="tr-TR" altLang="tr-TR" sz="2400" dirty="0" smtClean="0">
                <a:solidFill>
                  <a:schemeClr val="accent4"/>
                </a:solidFill>
                <a:latin typeface="Garamond" panose="02020404030301010803" pitchFamily="18" charset="0"/>
                <a:ea typeface="ＭＳ Ｐゴシック" panose="020B0600070205080204" pitchFamily="34" charset="-128"/>
              </a:rPr>
              <a:t>bozukluk yaparlar.</a:t>
            </a:r>
          </a:p>
        </p:txBody>
      </p:sp>
      <p:pic>
        <p:nvPicPr>
          <p:cNvPr id="106498" name="Picture 2" descr="DRUGS ADDÄ°CTÄ°ON ile ilgili gÃ¶rsel sonucu"/>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745"/>
          <a:stretch/>
        </p:blipFill>
        <p:spPr bwMode="auto">
          <a:xfrm>
            <a:off x="5603525" y="2564904"/>
            <a:ext cx="3101523" cy="2649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538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15"/>
          <p:cNvSpPr txBox="1">
            <a:spLocks noChangeArrowheads="1"/>
          </p:cNvSpPr>
          <p:nvPr/>
        </p:nvSpPr>
        <p:spPr bwMode="auto">
          <a:xfrm>
            <a:off x="0" y="2527300"/>
            <a:ext cx="5259388" cy="2708434"/>
          </a:xfrm>
          <a:prstGeom prst="rect">
            <a:avLst/>
          </a:prstGeom>
          <a:noFill/>
          <a:ln>
            <a:noFill/>
          </a:ln>
          <a:effectLst>
            <a:outerShdw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Helvetica" panose="020B0604020202020204" pitchFamily="34" charset="0"/>
                <a:ea typeface="ＭＳ Ｐゴシック" panose="020B0600070205080204" pitchFamily="34" charset="-128"/>
              </a:defRPr>
            </a:lvl1pPr>
            <a:lvl2pPr marL="742950" indent="-285750">
              <a:defRPr>
                <a:solidFill>
                  <a:schemeClr val="tx1"/>
                </a:solidFill>
                <a:latin typeface="Helvetica" panose="020B0604020202020204" pitchFamily="34" charset="0"/>
                <a:ea typeface="ＭＳ Ｐゴシック" panose="020B0600070205080204" pitchFamily="34" charset="-128"/>
              </a:defRPr>
            </a:lvl2pPr>
            <a:lvl3pPr marL="1143000" indent="-228600">
              <a:defRPr>
                <a:solidFill>
                  <a:schemeClr val="tx1"/>
                </a:solidFill>
                <a:latin typeface="Helvetica" panose="020B0604020202020204" pitchFamily="34" charset="0"/>
                <a:ea typeface="ＭＳ Ｐゴシック" panose="020B0600070205080204" pitchFamily="34" charset="-128"/>
              </a:defRPr>
            </a:lvl3pPr>
            <a:lvl4pPr marL="1600200" indent="-228600">
              <a:defRPr>
                <a:solidFill>
                  <a:schemeClr val="tx1"/>
                </a:solidFill>
                <a:latin typeface="Helvetica" panose="020B0604020202020204" pitchFamily="34" charset="0"/>
                <a:ea typeface="ＭＳ Ｐゴシック" panose="020B0600070205080204" pitchFamily="34" charset="-128"/>
              </a:defRPr>
            </a:lvl4pPr>
            <a:lvl5pPr marL="2057400" indent="-228600">
              <a:defRPr>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Helvetica" panose="020B0604020202020204" pitchFamily="34" charset="0"/>
                <a:ea typeface="ＭＳ Ｐゴシック" panose="020B0600070205080204" pitchFamily="34" charset="-128"/>
              </a:defRPr>
            </a:lvl9pPr>
          </a:lstStyle>
          <a:p>
            <a:pPr algn="ctr" eaLnBrk="1" hangingPunct="1">
              <a:lnSpc>
                <a:spcPct val="85000"/>
              </a:lnSpc>
            </a:pPr>
            <a:r>
              <a:rPr lang="tr-TR" altLang="tr-TR" sz="4000" b="1" i="1" dirty="0">
                <a:solidFill>
                  <a:schemeClr val="bg2"/>
                </a:solidFill>
                <a:latin typeface="Times New Roman" panose="02020603050405020304" pitchFamily="18" charset="0"/>
              </a:rPr>
              <a:t>Madde Bağımlılığı </a:t>
            </a:r>
          </a:p>
          <a:p>
            <a:pPr algn="ctr" eaLnBrk="1" hangingPunct="1">
              <a:lnSpc>
                <a:spcPct val="85000"/>
              </a:lnSpc>
            </a:pPr>
            <a:r>
              <a:rPr lang="tr-TR" altLang="tr-TR" sz="4000" b="1" i="1" dirty="0">
                <a:solidFill>
                  <a:schemeClr val="bg2"/>
                </a:solidFill>
                <a:latin typeface="Times New Roman" panose="02020603050405020304" pitchFamily="18" charset="0"/>
              </a:rPr>
              <a:t>Beyindeki Motivasyon </a:t>
            </a:r>
          </a:p>
          <a:p>
            <a:pPr algn="ctr" eaLnBrk="1" hangingPunct="1">
              <a:lnSpc>
                <a:spcPct val="85000"/>
              </a:lnSpc>
            </a:pPr>
            <a:r>
              <a:rPr lang="tr-TR" altLang="tr-TR" sz="4000" b="1" i="1" dirty="0">
                <a:solidFill>
                  <a:schemeClr val="bg2"/>
                </a:solidFill>
                <a:latin typeface="Times New Roman" panose="02020603050405020304" pitchFamily="18" charset="0"/>
              </a:rPr>
              <a:t>ve Zevk Alma</a:t>
            </a:r>
          </a:p>
          <a:p>
            <a:pPr algn="ctr" eaLnBrk="1" hangingPunct="1">
              <a:lnSpc>
                <a:spcPct val="85000"/>
              </a:lnSpc>
            </a:pPr>
            <a:r>
              <a:rPr lang="tr-TR" altLang="tr-TR" sz="4000" b="1" i="1" dirty="0">
                <a:solidFill>
                  <a:schemeClr val="bg2"/>
                </a:solidFill>
                <a:latin typeface="Times New Roman" panose="02020603050405020304" pitchFamily="18" charset="0"/>
              </a:rPr>
              <a:t> Merkezi İle Bağlantılıdır. </a:t>
            </a:r>
            <a:endParaRPr lang="en-US" altLang="tr-TR" sz="4000" b="1" i="1" dirty="0">
              <a:solidFill>
                <a:schemeClr val="bg2"/>
              </a:solidFill>
              <a:latin typeface="Times New Roman" panose="02020603050405020304" pitchFamily="18" charset="0"/>
              <a:ea typeface="Osaka" pitchFamily="48" charset="-128"/>
            </a:endParaRPr>
          </a:p>
        </p:txBody>
      </p:sp>
      <p:sp>
        <p:nvSpPr>
          <p:cNvPr id="540688" name="Text Box 16"/>
          <p:cNvSpPr txBox="1">
            <a:spLocks noChangeArrowheads="1"/>
          </p:cNvSpPr>
          <p:nvPr/>
        </p:nvSpPr>
        <p:spPr bwMode="auto">
          <a:xfrm>
            <a:off x="363538" y="471488"/>
            <a:ext cx="4795837" cy="1165225"/>
          </a:xfrm>
          <a:prstGeom prst="rect">
            <a:avLst/>
          </a:prstGeom>
          <a:noFill/>
          <a:ln w="12700" cap="sq">
            <a:noFill/>
            <a:miter lim="800000"/>
            <a:headEnd/>
            <a:tailEnd/>
          </a:ln>
          <a:effectLst>
            <a:outerShdw blurRad="63500" dist="38099" dir="2700000" algn="ctr" rotWithShape="0">
              <a:schemeClr val="tx2">
                <a:alpha val="74998"/>
              </a:schemeClr>
            </a:outerShdw>
          </a:effectLst>
        </p:spPr>
        <p:txBody>
          <a:bodyPr wrap="none">
            <a:spAutoFit/>
          </a:bodyPr>
          <a:lstStyle/>
          <a:p>
            <a:pPr algn="ctr" eaLnBrk="1" hangingPunct="1">
              <a:lnSpc>
                <a:spcPct val="80000"/>
              </a:lnSpc>
              <a:buClr>
                <a:srgbClr val="FF0000"/>
              </a:buClr>
              <a:buSzPct val="150000"/>
              <a:defRPr/>
            </a:pPr>
            <a:r>
              <a:rPr lang="tr-TR" sz="4400" b="1" i="1">
                <a:solidFill>
                  <a:srgbClr val="FFFF00"/>
                </a:solidFill>
                <a:latin typeface="Times New Roman" pitchFamily="18" charset="0"/>
              </a:rPr>
              <a:t>İnsan Niçin Madde </a:t>
            </a:r>
          </a:p>
          <a:p>
            <a:pPr algn="ctr" eaLnBrk="1" hangingPunct="1">
              <a:lnSpc>
                <a:spcPct val="80000"/>
              </a:lnSpc>
              <a:buClr>
                <a:srgbClr val="FF0000"/>
              </a:buClr>
              <a:buSzPct val="150000"/>
              <a:defRPr/>
            </a:pPr>
            <a:r>
              <a:rPr lang="tr-TR" sz="4400" b="1" i="1">
                <a:solidFill>
                  <a:srgbClr val="FFFF00"/>
                </a:solidFill>
                <a:latin typeface="Times New Roman" pitchFamily="18" charset="0"/>
              </a:rPr>
              <a:t>Bağımlısı Olur</a:t>
            </a:r>
            <a:r>
              <a:rPr lang="en-US" sz="4400" b="1" i="1">
                <a:solidFill>
                  <a:srgbClr val="FFFF00"/>
                </a:solidFill>
                <a:latin typeface="Times New Roman" pitchFamily="18" charset="0"/>
                <a:ea typeface="Osaka" pitchFamily="48" charset="-128"/>
              </a:rPr>
              <a:t>?</a:t>
            </a:r>
          </a:p>
        </p:txBody>
      </p:sp>
      <p:pic>
        <p:nvPicPr>
          <p:cNvPr id="13005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038" y="500063"/>
            <a:ext cx="3400425"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Picture 6" descr="white nid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312150" y="6394450"/>
            <a:ext cx="642938"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333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1014413" y="228600"/>
            <a:ext cx="6149876" cy="1143000"/>
          </a:xfrm>
        </p:spPr>
        <p:txBody>
          <a:bodyPr/>
          <a:lstStyle/>
          <a:p>
            <a:pPr eaLnBrk="1" hangingPunct="1"/>
            <a:r>
              <a:rPr lang="tr-TR" altLang="tr-TR" sz="4000" i="1" dirty="0" smtClean="0">
                <a:solidFill>
                  <a:schemeClr val="bg2"/>
                </a:solidFill>
                <a:latin typeface="Times New Roman" panose="02020603050405020304" pitchFamily="18" charset="0"/>
                <a:ea typeface="ＭＳ Ｐゴシック" panose="020B0600070205080204" pitchFamily="34" charset="-128"/>
              </a:rPr>
              <a:t>Madde beyindeki ‘düzenbaz’ mesajcıdır. </a:t>
            </a:r>
            <a:endParaRPr lang="en-US" altLang="tr-TR" sz="4000" i="1" dirty="0" smtClean="0">
              <a:solidFill>
                <a:schemeClr val="bg2"/>
              </a:solidFill>
              <a:latin typeface="Times New Roman" panose="02020603050405020304" pitchFamily="18" charset="0"/>
              <a:ea typeface="ＭＳ Ｐゴシック" panose="020B0600070205080204" pitchFamily="34" charset="-128"/>
            </a:endParaRPr>
          </a:p>
        </p:txBody>
      </p:sp>
      <p:pic>
        <p:nvPicPr>
          <p:cNvPr id="1320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413" y="1495425"/>
            <a:ext cx="3343275"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213" y="1495425"/>
            <a:ext cx="3343275"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583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ChangeArrowheads="1"/>
          </p:cNvSpPr>
          <p:nvPr/>
        </p:nvSpPr>
        <p:spPr bwMode="auto">
          <a:xfrm>
            <a:off x="5580063" y="904875"/>
            <a:ext cx="3313112" cy="4895850"/>
          </a:xfrm>
          <a:prstGeom prst="rect">
            <a:avLst/>
          </a:prstGeom>
          <a:solidFill>
            <a:srgbClr val="FFFFCC"/>
          </a:solidFill>
          <a:ln w="38100">
            <a:solidFill>
              <a:schemeClr val="tx1"/>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50000"/>
              </a:spcBef>
              <a:buFont typeface="Wingdings" panose="05000000000000000000" pitchFamily="2" charset="2"/>
              <a:buNone/>
            </a:pPr>
            <a:r>
              <a:rPr lang="tr-TR" altLang="tr-TR" sz="1800">
                <a:latin typeface="Calibri" panose="020F0502020204030204" pitchFamily="34" charset="0"/>
              </a:rPr>
              <a:t>Ventral  ön beyin ile ventral orta beyini birbirine bağlayan bir halkanın maddelerin ödüllendirici (keyif verici) etkileri ile yakın bir ilişkisi olduğu iyi bilinmektedir. </a:t>
            </a:r>
          </a:p>
          <a:p>
            <a:pPr>
              <a:spcBef>
                <a:spcPct val="50000"/>
              </a:spcBef>
              <a:buFont typeface="Wingdings" panose="05000000000000000000" pitchFamily="2" charset="2"/>
              <a:buNone/>
            </a:pPr>
            <a:r>
              <a:rPr lang="tr-TR" altLang="tr-TR" sz="1800" b="1">
                <a:solidFill>
                  <a:srgbClr val="9C0000"/>
                </a:solidFill>
                <a:latin typeface="Calibri" panose="020F0502020204030204" pitchFamily="34" charset="0"/>
              </a:rPr>
              <a:t>Mediyal önbeyin demeti</a:t>
            </a:r>
            <a:r>
              <a:rPr lang="tr-TR" altLang="tr-TR" sz="1800">
                <a:latin typeface="Calibri" panose="020F0502020204030204" pitchFamily="34" charset="0"/>
              </a:rPr>
              <a:t> olarak da adlandırılan bu yol </a:t>
            </a:r>
            <a:r>
              <a:rPr lang="tr-TR" altLang="tr-TR" sz="1800">
                <a:solidFill>
                  <a:srgbClr val="000099"/>
                </a:solidFill>
                <a:latin typeface="Calibri" panose="020F0502020204030204" pitchFamily="34" charset="0"/>
              </a:rPr>
              <a:t>ventral tegmental alan</a:t>
            </a:r>
            <a:r>
              <a:rPr lang="tr-TR" altLang="tr-TR" sz="1800">
                <a:latin typeface="Calibri" panose="020F0502020204030204" pitchFamily="34" charset="0"/>
              </a:rPr>
              <a:t> ve </a:t>
            </a:r>
            <a:r>
              <a:rPr lang="tr-TR" altLang="tr-TR" sz="1800">
                <a:solidFill>
                  <a:srgbClr val="000099"/>
                </a:solidFill>
                <a:latin typeface="Calibri" panose="020F0502020204030204" pitchFamily="34" charset="0"/>
              </a:rPr>
              <a:t>hipotalamus</a:t>
            </a:r>
            <a:r>
              <a:rPr lang="tr-TR" altLang="tr-TR" sz="1800">
                <a:latin typeface="Calibri" panose="020F0502020204030204" pitchFamily="34" charset="0"/>
              </a:rPr>
              <a:t> ile </a:t>
            </a:r>
            <a:r>
              <a:rPr lang="tr-TR" altLang="tr-TR" sz="1800">
                <a:solidFill>
                  <a:srgbClr val="000099"/>
                </a:solidFill>
                <a:latin typeface="Calibri" panose="020F0502020204030204" pitchFamily="34" charset="0"/>
              </a:rPr>
              <a:t>septum</a:t>
            </a:r>
            <a:r>
              <a:rPr lang="tr-TR" altLang="tr-TR" sz="1800">
                <a:latin typeface="Calibri" panose="020F0502020204030204" pitchFamily="34" charset="0"/>
              </a:rPr>
              <a:t> ve </a:t>
            </a:r>
            <a:r>
              <a:rPr lang="tr-TR" altLang="tr-TR" sz="1800">
                <a:solidFill>
                  <a:srgbClr val="000099"/>
                </a:solidFill>
                <a:latin typeface="Calibri" panose="020F0502020204030204" pitchFamily="34" charset="0"/>
              </a:rPr>
              <a:t>nükleus akkumbensi</a:t>
            </a:r>
            <a:r>
              <a:rPr lang="tr-TR" altLang="tr-TR" sz="1800">
                <a:latin typeface="Calibri" panose="020F0502020204030204" pitchFamily="34" charset="0"/>
              </a:rPr>
              <a:t> birbirine bağlar ve büyük ölçüde miyelinli liflerden oluşmuştur. </a:t>
            </a:r>
          </a:p>
          <a:p>
            <a:pPr>
              <a:spcBef>
                <a:spcPct val="50000"/>
              </a:spcBef>
              <a:buFont typeface="Wingdings" panose="05000000000000000000" pitchFamily="2" charset="2"/>
              <a:buNone/>
            </a:pPr>
            <a:r>
              <a:rPr lang="tr-TR" altLang="tr-TR" sz="1800">
                <a:latin typeface="Calibri" panose="020F0502020204030204" pitchFamily="34" charset="0"/>
              </a:rPr>
              <a:t>Bu lifler </a:t>
            </a:r>
            <a:r>
              <a:rPr lang="tr-TR" altLang="tr-TR" sz="1800" u="sng">
                <a:latin typeface="Calibri" panose="020F0502020204030204" pitchFamily="34" charset="0"/>
              </a:rPr>
              <a:t>dopaminerjik</a:t>
            </a:r>
            <a:r>
              <a:rPr lang="tr-TR" altLang="tr-TR" sz="1800">
                <a:latin typeface="Calibri" panose="020F0502020204030204" pitchFamily="34" charset="0"/>
              </a:rPr>
              <a:t>, </a:t>
            </a:r>
            <a:r>
              <a:rPr lang="tr-TR" altLang="tr-TR" sz="1800" u="sng">
                <a:latin typeface="Calibri" panose="020F0502020204030204" pitchFamily="34" charset="0"/>
              </a:rPr>
              <a:t>noradrenerjik</a:t>
            </a:r>
            <a:r>
              <a:rPr lang="tr-TR" altLang="tr-TR" sz="1800">
                <a:latin typeface="Calibri" panose="020F0502020204030204" pitchFamily="34" charset="0"/>
              </a:rPr>
              <a:t> ve </a:t>
            </a:r>
            <a:r>
              <a:rPr lang="tr-TR" altLang="tr-TR" sz="1800" u="sng">
                <a:latin typeface="Calibri" panose="020F0502020204030204" pitchFamily="34" charset="0"/>
              </a:rPr>
              <a:t>serotonerjik</a:t>
            </a:r>
            <a:r>
              <a:rPr lang="tr-TR" altLang="tr-TR" sz="1800">
                <a:latin typeface="Calibri" panose="020F0502020204030204" pitchFamily="34" charset="0"/>
              </a:rPr>
              <a:t> özelliktedir.</a:t>
            </a:r>
          </a:p>
        </p:txBody>
      </p:sp>
      <p:sp>
        <p:nvSpPr>
          <p:cNvPr id="74755" name="Text Box 8"/>
          <p:cNvSpPr txBox="1">
            <a:spLocks noChangeArrowheads="1"/>
          </p:cNvSpPr>
          <p:nvPr/>
        </p:nvSpPr>
        <p:spPr bwMode="auto">
          <a:xfrm>
            <a:off x="838200" y="3581400"/>
            <a:ext cx="45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tr-TR" altLang="tr-TR" sz="1600">
                <a:latin typeface="Calibri" panose="020F0502020204030204" pitchFamily="34" charset="0"/>
              </a:rPr>
              <a:t>Ac</a:t>
            </a:r>
            <a:endParaRPr lang="en-US" altLang="tr-TR" sz="1600">
              <a:latin typeface="Calibri" panose="020F0502020204030204" pitchFamily="34" charset="0"/>
            </a:endParaRPr>
          </a:p>
        </p:txBody>
      </p:sp>
      <p:pic>
        <p:nvPicPr>
          <p:cNvPr id="74756" name="Picture 9"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363" y="1435100"/>
            <a:ext cx="4527550"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989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descr="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4" descr="white nid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80400" y="6437313"/>
            <a:ext cx="642938"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238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6" descr="white nida"/>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80400" y="6437313"/>
            <a:ext cx="642938"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6"/>
          <p:cNvSpPr>
            <a:spLocks noGrp="1" noChangeArrowheads="1"/>
          </p:cNvSpPr>
          <p:nvPr>
            <p:ph type="title" idx="4294967295"/>
          </p:nvPr>
        </p:nvSpPr>
        <p:spPr>
          <a:xfrm>
            <a:off x="0" y="219075"/>
            <a:ext cx="9036496" cy="762000"/>
          </a:xfrm>
        </p:spPr>
        <p:txBody>
          <a:bodyPr/>
          <a:lstStyle/>
          <a:p>
            <a:pPr algn="ctr"/>
            <a:r>
              <a:rPr lang="tr-TR" altLang="tr-TR" sz="4000" b="1" dirty="0" smtClean="0">
                <a:latin typeface="Times New Roman" panose="02020603050405020304" pitchFamily="18" charset="0"/>
                <a:ea typeface="ＭＳ Ｐゴシック" panose="020B0600070205080204" pitchFamily="34" charset="-128"/>
              </a:rPr>
              <a:t>Madde </a:t>
            </a:r>
            <a:r>
              <a:rPr lang="tr-TR" altLang="tr-TR" sz="4000" b="1" dirty="0" err="1" smtClean="0">
                <a:latin typeface="Times New Roman" panose="02020603050405020304" pitchFamily="18" charset="0"/>
                <a:ea typeface="ＭＳ Ｐゴシック" panose="020B0600070205080204" pitchFamily="34" charset="-128"/>
              </a:rPr>
              <a:t>Bağımlılığ</a:t>
            </a:r>
            <a:r>
              <a:rPr lang="tr-TR" altLang="tr-TR" sz="4000" b="1" dirty="0" smtClean="0">
                <a:latin typeface="Times New Roman" panose="02020603050405020304" pitchFamily="18" charset="0"/>
                <a:ea typeface="ＭＳ Ｐゴシック" panose="020B0600070205080204" pitchFamily="34" charset="-128"/>
              </a:rPr>
              <a:t> İle İlgili </a:t>
            </a:r>
            <a:r>
              <a:rPr lang="tr-TR" altLang="tr-TR" sz="4000" b="1" dirty="0" err="1" smtClean="0">
                <a:latin typeface="Times New Roman" panose="02020603050405020304" pitchFamily="18" charset="0"/>
                <a:ea typeface="ＭＳ Ｐゴシック" panose="020B0600070205080204" pitchFamily="34" charset="-128"/>
              </a:rPr>
              <a:t>Nörotransmitter</a:t>
            </a:r>
            <a:r>
              <a:rPr lang="tr-TR" altLang="tr-TR" sz="4000" b="1" dirty="0" smtClean="0">
                <a:latin typeface="Times New Roman" panose="02020603050405020304" pitchFamily="18" charset="0"/>
                <a:ea typeface="ＭＳ Ｐゴシック" panose="020B0600070205080204" pitchFamily="34" charset="-128"/>
              </a:rPr>
              <a:t> </a:t>
            </a:r>
            <a:r>
              <a:rPr lang="tr-TR" altLang="tr-TR" sz="4000" b="1" dirty="0" err="1" smtClean="0">
                <a:latin typeface="Times New Roman" panose="02020603050405020304" pitchFamily="18" charset="0"/>
                <a:ea typeface="ＭＳ Ｐゴシック" panose="020B0600070205080204" pitchFamily="34" charset="-128"/>
              </a:rPr>
              <a:t>Sistemlar</a:t>
            </a:r>
            <a:endParaRPr lang="en-US" altLang="tr-TR" sz="4000" b="1" dirty="0" smtClean="0">
              <a:latin typeface="Times New Roman" panose="02020603050405020304" pitchFamily="18" charset="0"/>
              <a:ea typeface="ＭＳ Ｐゴシック" panose="020B0600070205080204" pitchFamily="34" charset="-128"/>
            </a:endParaRPr>
          </a:p>
        </p:txBody>
      </p:sp>
      <p:sp>
        <p:nvSpPr>
          <p:cNvPr id="77828" name="Rectangle 7"/>
          <p:cNvSpPr>
            <a:spLocks noGrp="1" noChangeArrowheads="1"/>
          </p:cNvSpPr>
          <p:nvPr>
            <p:ph type="body" idx="4294967295"/>
          </p:nvPr>
        </p:nvSpPr>
        <p:spPr>
          <a:xfrm>
            <a:off x="371475" y="1514475"/>
            <a:ext cx="8353425" cy="5029200"/>
          </a:xfrm>
        </p:spPr>
        <p:txBody>
          <a:bodyPr/>
          <a:lstStyle/>
          <a:p>
            <a:pPr>
              <a:lnSpc>
                <a:spcPct val="80000"/>
              </a:lnSpc>
            </a:pPr>
            <a:r>
              <a:rPr lang="tr-TR" altLang="tr-TR" sz="2800" dirty="0" smtClean="0">
                <a:solidFill>
                  <a:schemeClr val="bg2"/>
                </a:solidFill>
                <a:latin typeface="Times New Roman" panose="02020603050405020304" pitchFamily="18" charset="0"/>
                <a:ea typeface="ＭＳ Ｐゴシック" panose="020B0600070205080204" pitchFamily="34" charset="-128"/>
              </a:rPr>
              <a:t>En önemli rol </a:t>
            </a:r>
            <a:r>
              <a:rPr lang="tr-TR" altLang="tr-TR" sz="2800" dirty="0" err="1" smtClean="0">
                <a:solidFill>
                  <a:schemeClr val="bg2"/>
                </a:solidFill>
                <a:latin typeface="Times New Roman" panose="02020603050405020304" pitchFamily="18" charset="0"/>
                <a:ea typeface="ＭＳ Ｐゴシック" panose="020B0600070205080204" pitchFamily="34" charset="-128"/>
              </a:rPr>
              <a:t>dopaminin</a:t>
            </a:r>
            <a:r>
              <a:rPr lang="tr-TR" altLang="tr-TR" sz="2800" dirty="0" smtClean="0">
                <a:solidFill>
                  <a:schemeClr val="bg2"/>
                </a:solidFill>
                <a:latin typeface="Times New Roman" panose="02020603050405020304" pitchFamily="18" charset="0"/>
                <a:ea typeface="ＭＳ Ｐゴシック" panose="020B0600070205080204" pitchFamily="34" charset="-128"/>
              </a:rPr>
              <a:t> olsa da diğer </a:t>
            </a:r>
            <a:r>
              <a:rPr lang="tr-TR" altLang="tr-TR" sz="2800" dirty="0" err="1" smtClean="0">
                <a:solidFill>
                  <a:schemeClr val="bg2"/>
                </a:solidFill>
                <a:latin typeface="Times New Roman" panose="02020603050405020304" pitchFamily="18" charset="0"/>
                <a:ea typeface="ＭＳ Ｐゴシック" panose="020B0600070205080204" pitchFamily="34" charset="-128"/>
              </a:rPr>
              <a:t>nörotransmitter</a:t>
            </a:r>
            <a:r>
              <a:rPr lang="tr-TR" altLang="tr-TR" sz="2800" dirty="0" smtClean="0">
                <a:solidFill>
                  <a:schemeClr val="bg2"/>
                </a:solidFill>
                <a:latin typeface="Times New Roman" panose="02020603050405020304" pitchFamily="18" charset="0"/>
                <a:ea typeface="ＭＳ Ｐゴシック" panose="020B0600070205080204" pitchFamily="34" charset="-128"/>
              </a:rPr>
              <a:t> sistemlerin de bu hikayede rolü vardır.</a:t>
            </a:r>
            <a:endParaRPr lang="en-US" altLang="tr-TR" sz="2800" dirty="0" smtClean="0">
              <a:solidFill>
                <a:schemeClr val="bg2"/>
              </a:solidFill>
              <a:latin typeface="Times New Roman" panose="02020603050405020304" pitchFamily="18" charset="0"/>
              <a:ea typeface="ＭＳ Ｐゴシック" panose="020B0600070205080204" pitchFamily="34" charset="-128"/>
            </a:endParaRPr>
          </a:p>
          <a:p>
            <a:pPr lvl="1">
              <a:lnSpc>
                <a:spcPct val="80000"/>
              </a:lnSpc>
            </a:pPr>
            <a:r>
              <a:rPr lang="tr-TR" altLang="tr-TR" sz="2400" b="1" dirty="0" err="1" smtClean="0">
                <a:solidFill>
                  <a:schemeClr val="bg2"/>
                </a:solidFill>
                <a:latin typeface="Times New Roman" panose="02020603050405020304" pitchFamily="18" charset="0"/>
                <a:ea typeface="ＭＳ Ｐゴシック" panose="020B0600070205080204" pitchFamily="34" charset="-128"/>
              </a:rPr>
              <a:t>Dopamin</a:t>
            </a:r>
            <a:endParaRPr lang="tr-TR" altLang="tr-TR" sz="2400" b="1" dirty="0" smtClean="0">
              <a:solidFill>
                <a:schemeClr val="bg2"/>
              </a:solidFill>
              <a:latin typeface="Times New Roman" panose="02020603050405020304" pitchFamily="18" charset="0"/>
              <a:ea typeface="ＭＳ Ｐゴシック" panose="020B0600070205080204" pitchFamily="34" charset="-128"/>
            </a:endParaRPr>
          </a:p>
          <a:p>
            <a:pPr lvl="2">
              <a:lnSpc>
                <a:spcPct val="80000"/>
              </a:lnSpc>
            </a:pPr>
            <a:r>
              <a:rPr lang="tr-TR" altLang="tr-TR" sz="2000" dirty="0" smtClean="0">
                <a:solidFill>
                  <a:schemeClr val="bg2"/>
                </a:solidFill>
                <a:latin typeface="Times New Roman" panose="02020603050405020304" pitchFamily="18" charset="0"/>
                <a:ea typeface="ＭＳ Ｐゴシック" panose="020B0600070205080204" pitchFamily="34" charset="-128"/>
              </a:rPr>
              <a:t>Zevk alma, pozitif </a:t>
            </a:r>
            <a:r>
              <a:rPr lang="tr-TR" altLang="tr-TR" sz="2000" dirty="0" err="1" smtClean="0">
                <a:solidFill>
                  <a:schemeClr val="bg2"/>
                </a:solidFill>
                <a:latin typeface="Times New Roman" panose="02020603050405020304" pitchFamily="18" charset="0"/>
                <a:ea typeface="ＭＳ Ｐゴシック" panose="020B0600070205080204" pitchFamily="34" charset="-128"/>
              </a:rPr>
              <a:t>pekiştiri</a:t>
            </a:r>
            <a:endParaRPr lang="tr-TR" altLang="tr-TR" sz="2000" dirty="0" smtClean="0">
              <a:solidFill>
                <a:schemeClr val="bg2"/>
              </a:solidFill>
              <a:latin typeface="Times New Roman" panose="02020603050405020304" pitchFamily="18" charset="0"/>
              <a:ea typeface="ＭＳ Ｐゴシック" panose="020B0600070205080204" pitchFamily="34" charset="-128"/>
            </a:endParaRPr>
          </a:p>
          <a:p>
            <a:pPr lvl="1">
              <a:lnSpc>
                <a:spcPct val="80000"/>
              </a:lnSpc>
            </a:pPr>
            <a:r>
              <a:rPr lang="tr-TR" altLang="tr-TR" sz="2400" b="1" dirty="0" err="1" smtClean="0">
                <a:solidFill>
                  <a:schemeClr val="bg2"/>
                </a:solidFill>
                <a:latin typeface="Times New Roman" panose="02020603050405020304" pitchFamily="18" charset="0"/>
                <a:ea typeface="ＭＳ Ｐゴシック" panose="020B0600070205080204" pitchFamily="34" charset="-128"/>
              </a:rPr>
              <a:t>Noradrenalin</a:t>
            </a:r>
            <a:endParaRPr lang="tr-TR" altLang="tr-TR" sz="2400" b="1" dirty="0" smtClean="0">
              <a:solidFill>
                <a:schemeClr val="bg2"/>
              </a:solidFill>
              <a:latin typeface="Times New Roman" panose="02020603050405020304" pitchFamily="18" charset="0"/>
              <a:ea typeface="ＭＳ Ｐゴシック" panose="020B0600070205080204" pitchFamily="34" charset="-128"/>
            </a:endParaRPr>
          </a:p>
          <a:p>
            <a:pPr lvl="2">
              <a:lnSpc>
                <a:spcPct val="80000"/>
              </a:lnSpc>
            </a:pPr>
            <a:r>
              <a:rPr lang="tr-TR" altLang="tr-TR" sz="2000" dirty="0" err="1" smtClean="0">
                <a:solidFill>
                  <a:schemeClr val="bg2"/>
                </a:solidFill>
                <a:latin typeface="Times New Roman" panose="02020603050405020304" pitchFamily="18" charset="0"/>
                <a:ea typeface="ＭＳ Ｐゴシック" panose="020B0600070205080204" pitchFamily="34" charset="-128"/>
              </a:rPr>
              <a:t>Anksiyete</a:t>
            </a:r>
            <a:r>
              <a:rPr lang="tr-TR" altLang="tr-TR" sz="2000" dirty="0" smtClean="0">
                <a:solidFill>
                  <a:schemeClr val="bg2"/>
                </a:solidFill>
                <a:latin typeface="Times New Roman" panose="02020603050405020304" pitchFamily="18" charset="0"/>
                <a:ea typeface="ＭＳ Ｐゴシック" panose="020B0600070205080204" pitchFamily="34" charset="-128"/>
              </a:rPr>
              <a:t>, </a:t>
            </a:r>
            <a:r>
              <a:rPr lang="tr-TR" altLang="tr-TR" sz="2000" dirty="0" err="1" smtClean="0">
                <a:solidFill>
                  <a:schemeClr val="bg2"/>
                </a:solidFill>
                <a:latin typeface="Times New Roman" panose="02020603050405020304" pitchFamily="18" charset="0"/>
                <a:ea typeface="ＭＳ Ｐゴシック" panose="020B0600070205080204" pitchFamily="34" charset="-128"/>
              </a:rPr>
              <a:t>stimülasyon</a:t>
            </a:r>
            <a:endParaRPr lang="tr-TR" altLang="tr-TR" sz="2000" dirty="0" smtClean="0">
              <a:solidFill>
                <a:schemeClr val="bg2"/>
              </a:solidFill>
              <a:latin typeface="Times New Roman" panose="02020603050405020304" pitchFamily="18" charset="0"/>
              <a:ea typeface="ＭＳ Ｐゴシック" panose="020B0600070205080204" pitchFamily="34" charset="-128"/>
            </a:endParaRPr>
          </a:p>
          <a:p>
            <a:pPr lvl="1">
              <a:lnSpc>
                <a:spcPct val="80000"/>
              </a:lnSpc>
            </a:pPr>
            <a:r>
              <a:rPr lang="tr-TR" altLang="tr-TR" sz="2400" b="1" dirty="0" err="1" smtClean="0">
                <a:solidFill>
                  <a:schemeClr val="bg2"/>
                </a:solidFill>
                <a:latin typeface="Times New Roman" panose="02020603050405020304" pitchFamily="18" charset="0"/>
                <a:ea typeface="ＭＳ Ｐゴシック" panose="020B0600070205080204" pitchFamily="34" charset="-128"/>
              </a:rPr>
              <a:t>Opioid</a:t>
            </a:r>
            <a:endParaRPr lang="tr-TR" altLang="tr-TR" sz="2400" b="1" dirty="0" smtClean="0">
              <a:solidFill>
                <a:schemeClr val="bg2"/>
              </a:solidFill>
              <a:latin typeface="Times New Roman" panose="02020603050405020304" pitchFamily="18" charset="0"/>
              <a:ea typeface="ＭＳ Ｐゴシック" panose="020B0600070205080204" pitchFamily="34" charset="-128"/>
            </a:endParaRPr>
          </a:p>
          <a:p>
            <a:pPr lvl="2">
              <a:lnSpc>
                <a:spcPct val="80000"/>
              </a:lnSpc>
            </a:pPr>
            <a:r>
              <a:rPr lang="tr-TR" altLang="tr-TR" sz="2000" dirty="0" smtClean="0">
                <a:solidFill>
                  <a:schemeClr val="bg2"/>
                </a:solidFill>
                <a:latin typeface="Times New Roman" panose="02020603050405020304" pitchFamily="18" charset="0"/>
                <a:ea typeface="ＭＳ Ｐゴシック" panose="020B0600070205080204" pitchFamily="34" charset="-128"/>
              </a:rPr>
              <a:t>Zevk alma, </a:t>
            </a:r>
            <a:r>
              <a:rPr lang="tr-TR" altLang="tr-TR" sz="2000" dirty="0" err="1" smtClean="0">
                <a:solidFill>
                  <a:schemeClr val="bg2"/>
                </a:solidFill>
                <a:latin typeface="Times New Roman" panose="02020603050405020304" pitchFamily="18" charset="0"/>
                <a:ea typeface="ＭＳ Ｐゴシック" panose="020B0600070205080204" pitchFamily="34" charset="-128"/>
              </a:rPr>
              <a:t>keyf</a:t>
            </a:r>
            <a:r>
              <a:rPr lang="tr-TR" altLang="tr-TR" sz="2000" dirty="0" smtClean="0">
                <a:solidFill>
                  <a:schemeClr val="bg2"/>
                </a:solidFill>
                <a:latin typeface="Times New Roman" panose="02020603050405020304" pitchFamily="18" charset="0"/>
                <a:ea typeface="ＭＳ Ｐゴシック" panose="020B0600070205080204" pitchFamily="34" charset="-128"/>
              </a:rPr>
              <a:t> duygusu</a:t>
            </a:r>
          </a:p>
          <a:p>
            <a:pPr lvl="1">
              <a:lnSpc>
                <a:spcPct val="80000"/>
              </a:lnSpc>
            </a:pPr>
            <a:r>
              <a:rPr lang="en-US" altLang="tr-TR" sz="2400" b="1" dirty="0" smtClean="0">
                <a:solidFill>
                  <a:schemeClr val="bg2"/>
                </a:solidFill>
                <a:latin typeface="Times New Roman" panose="02020603050405020304" pitchFamily="18" charset="0"/>
                <a:ea typeface="ＭＳ Ｐゴシック" panose="020B0600070205080204" pitchFamily="34" charset="-128"/>
              </a:rPr>
              <a:t>Serotonin</a:t>
            </a:r>
          </a:p>
          <a:p>
            <a:pPr lvl="2">
              <a:lnSpc>
                <a:spcPct val="80000"/>
              </a:lnSpc>
            </a:pPr>
            <a:r>
              <a:rPr lang="tr-TR" altLang="tr-TR" sz="2000" dirty="0" smtClean="0">
                <a:solidFill>
                  <a:schemeClr val="bg2"/>
                </a:solidFill>
                <a:latin typeface="Times New Roman" panose="02020603050405020304" pitchFamily="18" charset="0"/>
                <a:ea typeface="ＭＳ Ｐゴシック" panose="020B0600070205080204" pitchFamily="34" charset="-128"/>
              </a:rPr>
              <a:t>Duygu durum ve uykuyu düzenler</a:t>
            </a:r>
            <a:endParaRPr lang="en-US" altLang="tr-TR" sz="2000" dirty="0" smtClean="0">
              <a:solidFill>
                <a:schemeClr val="bg2"/>
              </a:solidFill>
              <a:latin typeface="Times New Roman" panose="02020603050405020304" pitchFamily="18" charset="0"/>
              <a:ea typeface="ＭＳ Ｐゴシック" panose="020B0600070205080204" pitchFamily="34" charset="-128"/>
            </a:endParaRPr>
          </a:p>
          <a:p>
            <a:pPr lvl="1">
              <a:lnSpc>
                <a:spcPct val="80000"/>
              </a:lnSpc>
            </a:pPr>
            <a:r>
              <a:rPr lang="en-US" altLang="tr-TR" sz="2400" b="1" dirty="0" smtClean="0">
                <a:solidFill>
                  <a:schemeClr val="bg2"/>
                </a:solidFill>
                <a:latin typeface="Times New Roman" panose="02020603050405020304" pitchFamily="18" charset="0"/>
                <a:ea typeface="ＭＳ Ｐゴシック" panose="020B0600070205080204" pitchFamily="34" charset="-128"/>
              </a:rPr>
              <a:t>Glutamate</a:t>
            </a:r>
          </a:p>
          <a:p>
            <a:pPr lvl="2">
              <a:lnSpc>
                <a:spcPct val="80000"/>
              </a:lnSpc>
            </a:pPr>
            <a:r>
              <a:rPr lang="tr-TR" altLang="tr-TR" sz="2000" dirty="0" smtClean="0">
                <a:solidFill>
                  <a:schemeClr val="bg2"/>
                </a:solidFill>
                <a:latin typeface="Times New Roman" panose="02020603050405020304" pitchFamily="18" charset="0"/>
                <a:ea typeface="ＭＳ Ｐゴシック" panose="020B0600070205080204" pitchFamily="34" charset="-128"/>
              </a:rPr>
              <a:t>Öğrenme ve hafızadan sorumludur</a:t>
            </a:r>
            <a:r>
              <a:rPr lang="en-US" altLang="tr-TR" sz="2000" dirty="0" smtClean="0">
                <a:solidFill>
                  <a:schemeClr val="bg2"/>
                </a:solidFill>
                <a:latin typeface="Times New Roman" panose="02020603050405020304" pitchFamily="18" charset="0"/>
                <a:ea typeface="ＭＳ Ｐゴシック" panose="020B0600070205080204" pitchFamily="34" charset="-128"/>
              </a:rPr>
              <a:t>.</a:t>
            </a:r>
          </a:p>
        </p:txBody>
      </p:sp>
    </p:spTree>
    <p:extLst>
      <p:ext uri="{BB962C8B-B14F-4D97-AF65-F5344CB8AC3E}">
        <p14:creationId xmlns:p14="http://schemas.microsoft.com/office/powerpoint/2010/main" val="4058668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530225" y="223838"/>
            <a:ext cx="8153400" cy="1143000"/>
          </a:xfrm>
        </p:spPr>
        <p:txBody>
          <a:bodyPr/>
          <a:lstStyle/>
          <a:p>
            <a:r>
              <a:rPr lang="en-US" altLang="tr-TR" smtClean="0">
                <a:solidFill>
                  <a:schemeClr val="accent2"/>
                </a:solidFill>
                <a:ea typeface="ＭＳ Ｐゴシック" panose="020B0600070205080204" pitchFamily="34" charset="-128"/>
              </a:rPr>
              <a:t>Reinforcement: Neurochemical systems</a:t>
            </a:r>
          </a:p>
        </p:txBody>
      </p:sp>
      <p:sp>
        <p:nvSpPr>
          <p:cNvPr id="79875" name="Rectangle 3"/>
          <p:cNvSpPr>
            <a:spLocks noChangeArrowheads="1"/>
          </p:cNvSpPr>
          <p:nvPr/>
        </p:nvSpPr>
        <p:spPr bwMode="auto">
          <a:xfrm>
            <a:off x="1074738" y="2625725"/>
            <a:ext cx="884237"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lnSpc>
                <a:spcPct val="90000"/>
              </a:lnSpc>
              <a:spcBef>
                <a:spcPct val="0"/>
              </a:spcBef>
              <a:buFontTx/>
              <a:buNone/>
            </a:pPr>
            <a:r>
              <a:rPr lang="en-US" altLang="tr-TR" sz="1400">
                <a:latin typeface="Times New Roman" panose="02020603050405020304" pitchFamily="18" charset="0"/>
              </a:rPr>
              <a:t>Enkephalin</a:t>
            </a:r>
          </a:p>
          <a:p>
            <a:pPr algn="ctr">
              <a:lnSpc>
                <a:spcPct val="90000"/>
              </a:lnSpc>
              <a:spcBef>
                <a:spcPct val="0"/>
              </a:spcBef>
              <a:buFontTx/>
              <a:buNone/>
            </a:pPr>
            <a:r>
              <a:rPr lang="en-US" altLang="tr-TR" sz="1400">
                <a:latin typeface="Times New Roman" panose="02020603050405020304" pitchFamily="18" charset="0"/>
              </a:rPr>
              <a:t>Inhibitory</a:t>
            </a:r>
          </a:p>
          <a:p>
            <a:pPr algn="ctr">
              <a:lnSpc>
                <a:spcPct val="90000"/>
              </a:lnSpc>
              <a:spcBef>
                <a:spcPct val="0"/>
              </a:spcBef>
              <a:buFontTx/>
              <a:buNone/>
            </a:pPr>
            <a:r>
              <a:rPr lang="en-US" altLang="tr-TR" sz="1400">
                <a:latin typeface="Times New Roman" panose="02020603050405020304" pitchFamily="18" charset="0"/>
              </a:rPr>
              <a:t>Neuron </a:t>
            </a:r>
          </a:p>
        </p:txBody>
      </p:sp>
      <p:sp>
        <p:nvSpPr>
          <p:cNvPr id="79876" name="Oval 4"/>
          <p:cNvSpPr>
            <a:spLocks noChangeArrowheads="1"/>
          </p:cNvSpPr>
          <p:nvPr/>
        </p:nvSpPr>
        <p:spPr bwMode="auto">
          <a:xfrm>
            <a:off x="3810000" y="3287713"/>
            <a:ext cx="506413" cy="569912"/>
          </a:xfrm>
          <a:prstGeom prst="ellipse">
            <a:avLst/>
          </a:prstGeom>
          <a:solidFill>
            <a:srgbClr val="FFFF00"/>
          </a:solidFill>
          <a:ln w="12700">
            <a:solidFill>
              <a:srgbClr val="FF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77" name="Line 5"/>
          <p:cNvSpPr>
            <a:spLocks noChangeShapeType="1"/>
          </p:cNvSpPr>
          <p:nvPr/>
        </p:nvSpPr>
        <p:spPr bwMode="auto">
          <a:xfrm>
            <a:off x="4318000" y="3565525"/>
            <a:ext cx="1406525" cy="0"/>
          </a:xfrm>
          <a:prstGeom prst="line">
            <a:avLst/>
          </a:prstGeom>
          <a:noFill/>
          <a:ln w="4445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78" name="AutoShape 6"/>
          <p:cNvSpPr>
            <a:spLocks noChangeArrowheads="1"/>
          </p:cNvSpPr>
          <p:nvPr/>
        </p:nvSpPr>
        <p:spPr bwMode="auto">
          <a:xfrm rot="-5400000">
            <a:off x="5575300" y="3419475"/>
            <a:ext cx="504825" cy="276225"/>
          </a:xfrm>
          <a:prstGeom prst="triangle">
            <a:avLst>
              <a:gd name="adj" fmla="val 49995"/>
            </a:avLst>
          </a:prstGeom>
          <a:solidFill>
            <a:srgbClr val="FFFF00"/>
          </a:solidFill>
          <a:ln w="12700">
            <a:solidFill>
              <a:srgbClr val="FFFF00"/>
            </a:solidFill>
            <a:miter lim="800000"/>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79" name="Oval 7"/>
          <p:cNvSpPr>
            <a:spLocks noChangeArrowheads="1"/>
          </p:cNvSpPr>
          <p:nvPr/>
        </p:nvSpPr>
        <p:spPr bwMode="auto">
          <a:xfrm>
            <a:off x="6634163" y="3332163"/>
            <a:ext cx="506412" cy="571500"/>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80" name="Line 8"/>
          <p:cNvSpPr>
            <a:spLocks noChangeShapeType="1"/>
          </p:cNvSpPr>
          <p:nvPr/>
        </p:nvSpPr>
        <p:spPr bwMode="auto">
          <a:xfrm>
            <a:off x="7205663" y="3602038"/>
            <a:ext cx="563562" cy="0"/>
          </a:xfrm>
          <a:prstGeom prst="line">
            <a:avLst/>
          </a:prstGeom>
          <a:noFill/>
          <a:ln w="762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tr-TR"/>
          </a:p>
        </p:txBody>
      </p:sp>
      <p:sp>
        <p:nvSpPr>
          <p:cNvPr id="79881" name="Rectangle 9"/>
          <p:cNvSpPr>
            <a:spLocks noChangeArrowheads="1"/>
          </p:cNvSpPr>
          <p:nvPr/>
        </p:nvSpPr>
        <p:spPr bwMode="auto">
          <a:xfrm>
            <a:off x="7791450" y="3471863"/>
            <a:ext cx="9842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600" b="1">
                <a:latin typeface="Times New Roman" panose="02020603050405020304" pitchFamily="18" charset="0"/>
              </a:rPr>
              <a:t>REWARD</a:t>
            </a:r>
          </a:p>
        </p:txBody>
      </p:sp>
      <p:sp>
        <p:nvSpPr>
          <p:cNvPr id="79882" name="AutoShape 10"/>
          <p:cNvSpPr>
            <a:spLocks noChangeArrowheads="1"/>
          </p:cNvSpPr>
          <p:nvPr/>
        </p:nvSpPr>
        <p:spPr bwMode="auto">
          <a:xfrm rot="-3900000">
            <a:off x="4235451" y="4044950"/>
            <a:ext cx="374650" cy="333375"/>
          </a:xfrm>
          <a:prstGeom prst="rtTriangle">
            <a:avLst/>
          </a:prstGeom>
          <a:solidFill>
            <a:srgbClr val="00FF00"/>
          </a:solidFill>
          <a:ln w="12700">
            <a:solidFill>
              <a:srgbClr val="00FF00"/>
            </a:solidFill>
            <a:miter lim="800000"/>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83" name="Line 11"/>
          <p:cNvSpPr>
            <a:spLocks noChangeShapeType="1"/>
          </p:cNvSpPr>
          <p:nvPr/>
        </p:nvSpPr>
        <p:spPr bwMode="auto">
          <a:xfrm>
            <a:off x="4506913" y="4440238"/>
            <a:ext cx="109537" cy="180975"/>
          </a:xfrm>
          <a:prstGeom prst="line">
            <a:avLst/>
          </a:prstGeom>
          <a:noFill/>
          <a:ln w="38100">
            <a:solidFill>
              <a:srgbClr val="00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84" name="Line 12"/>
          <p:cNvSpPr>
            <a:spLocks noChangeShapeType="1"/>
          </p:cNvSpPr>
          <p:nvPr/>
        </p:nvSpPr>
        <p:spPr bwMode="auto">
          <a:xfrm>
            <a:off x="4616450" y="4635500"/>
            <a:ext cx="2735263" cy="0"/>
          </a:xfrm>
          <a:prstGeom prst="line">
            <a:avLst/>
          </a:prstGeom>
          <a:noFill/>
          <a:ln w="38100">
            <a:solidFill>
              <a:srgbClr val="00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85" name="Line 13"/>
          <p:cNvSpPr>
            <a:spLocks noChangeShapeType="1"/>
          </p:cNvSpPr>
          <p:nvPr/>
        </p:nvSpPr>
        <p:spPr bwMode="auto">
          <a:xfrm flipH="1" flipV="1">
            <a:off x="7337425" y="4173538"/>
            <a:ext cx="3175" cy="460375"/>
          </a:xfrm>
          <a:prstGeom prst="line">
            <a:avLst/>
          </a:prstGeom>
          <a:noFill/>
          <a:ln w="38100">
            <a:solidFill>
              <a:srgbClr val="00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86" name="Line 14"/>
          <p:cNvSpPr>
            <a:spLocks noChangeShapeType="1"/>
          </p:cNvSpPr>
          <p:nvPr/>
        </p:nvSpPr>
        <p:spPr bwMode="auto">
          <a:xfrm flipH="1" flipV="1">
            <a:off x="7042150" y="3833813"/>
            <a:ext cx="295275" cy="349250"/>
          </a:xfrm>
          <a:prstGeom prst="line">
            <a:avLst/>
          </a:prstGeom>
          <a:noFill/>
          <a:ln w="38100">
            <a:solidFill>
              <a:srgbClr val="00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87" name="AutoShape 15"/>
          <p:cNvSpPr>
            <a:spLocks noChangeArrowheads="1"/>
          </p:cNvSpPr>
          <p:nvPr/>
        </p:nvSpPr>
        <p:spPr bwMode="auto">
          <a:xfrm rot="-960000">
            <a:off x="3541713" y="4024313"/>
            <a:ext cx="333375" cy="374650"/>
          </a:xfrm>
          <a:prstGeom prst="rtTriangle">
            <a:avLst/>
          </a:prstGeom>
          <a:solidFill>
            <a:srgbClr val="00FF00"/>
          </a:solidFill>
          <a:ln w="12700">
            <a:solidFill>
              <a:srgbClr val="00FF00"/>
            </a:solidFill>
            <a:miter lim="800000"/>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88" name="Line 16"/>
          <p:cNvSpPr>
            <a:spLocks noChangeShapeType="1"/>
          </p:cNvSpPr>
          <p:nvPr/>
        </p:nvSpPr>
        <p:spPr bwMode="auto">
          <a:xfrm flipH="1">
            <a:off x="3240088" y="4410075"/>
            <a:ext cx="360362" cy="395288"/>
          </a:xfrm>
          <a:prstGeom prst="line">
            <a:avLst/>
          </a:prstGeom>
          <a:noFill/>
          <a:ln w="38100">
            <a:solidFill>
              <a:srgbClr val="00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89" name="Line 17"/>
          <p:cNvSpPr>
            <a:spLocks noChangeShapeType="1"/>
          </p:cNvSpPr>
          <p:nvPr/>
        </p:nvSpPr>
        <p:spPr bwMode="auto">
          <a:xfrm flipH="1">
            <a:off x="2432050" y="4808538"/>
            <a:ext cx="820738" cy="0"/>
          </a:xfrm>
          <a:prstGeom prst="line">
            <a:avLst/>
          </a:prstGeom>
          <a:noFill/>
          <a:ln w="38100">
            <a:solidFill>
              <a:srgbClr val="00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90" name="Oval 18"/>
          <p:cNvSpPr>
            <a:spLocks noChangeArrowheads="1"/>
          </p:cNvSpPr>
          <p:nvPr/>
        </p:nvSpPr>
        <p:spPr bwMode="auto">
          <a:xfrm>
            <a:off x="1938338" y="4445000"/>
            <a:ext cx="508000" cy="569913"/>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91" name="AutoShape 19"/>
          <p:cNvSpPr>
            <a:spLocks noChangeArrowheads="1"/>
          </p:cNvSpPr>
          <p:nvPr/>
        </p:nvSpPr>
        <p:spPr bwMode="auto">
          <a:xfrm rot="2700000">
            <a:off x="3216276" y="3349625"/>
            <a:ext cx="374650" cy="333375"/>
          </a:xfrm>
          <a:prstGeom prst="rtTriangle">
            <a:avLst/>
          </a:prstGeom>
          <a:solidFill>
            <a:srgbClr val="00FFFF"/>
          </a:solidFill>
          <a:ln w="12700">
            <a:solidFill>
              <a:srgbClr val="00FFFF"/>
            </a:solidFill>
            <a:miter lim="800000"/>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92" name="Line 20"/>
          <p:cNvSpPr>
            <a:spLocks noChangeShapeType="1"/>
          </p:cNvSpPr>
          <p:nvPr/>
        </p:nvSpPr>
        <p:spPr bwMode="auto">
          <a:xfrm flipH="1" flipV="1">
            <a:off x="2500313" y="2738438"/>
            <a:ext cx="682625" cy="768350"/>
          </a:xfrm>
          <a:prstGeom prst="line">
            <a:avLst/>
          </a:prstGeom>
          <a:noFill/>
          <a:ln w="38100">
            <a:solidFill>
              <a:srgbClr val="00FFFF"/>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93" name="Oval 21"/>
          <p:cNvSpPr>
            <a:spLocks noChangeArrowheads="1"/>
          </p:cNvSpPr>
          <p:nvPr/>
        </p:nvSpPr>
        <p:spPr bwMode="auto">
          <a:xfrm>
            <a:off x="2222500" y="2370138"/>
            <a:ext cx="360363" cy="406400"/>
          </a:xfrm>
          <a:prstGeom prst="ellipse">
            <a:avLst/>
          </a:prstGeom>
          <a:solidFill>
            <a:srgbClr val="00FFFF"/>
          </a:solidFill>
          <a:ln w="12700">
            <a:solidFill>
              <a:srgbClr val="00FFFF"/>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94" name="AutoShape 22"/>
          <p:cNvSpPr>
            <a:spLocks noChangeArrowheads="1"/>
          </p:cNvSpPr>
          <p:nvPr/>
        </p:nvSpPr>
        <p:spPr bwMode="auto">
          <a:xfrm rot="5940000">
            <a:off x="3679032" y="2736056"/>
            <a:ext cx="374650" cy="331787"/>
          </a:xfrm>
          <a:prstGeom prst="rtTriangle">
            <a:avLst/>
          </a:prstGeom>
          <a:solidFill>
            <a:srgbClr val="FF0000"/>
          </a:solidFill>
          <a:ln w="12700">
            <a:solidFill>
              <a:srgbClr val="FF0000"/>
            </a:solidFill>
            <a:miter lim="800000"/>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95" name="Line 23"/>
          <p:cNvSpPr>
            <a:spLocks noChangeShapeType="1"/>
          </p:cNvSpPr>
          <p:nvPr/>
        </p:nvSpPr>
        <p:spPr bwMode="auto">
          <a:xfrm flipH="1" flipV="1">
            <a:off x="3394075" y="1881188"/>
            <a:ext cx="342900" cy="847725"/>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96" name="Oval 24"/>
          <p:cNvSpPr>
            <a:spLocks noChangeArrowheads="1"/>
          </p:cNvSpPr>
          <p:nvPr/>
        </p:nvSpPr>
        <p:spPr bwMode="auto">
          <a:xfrm>
            <a:off x="1412875" y="3273425"/>
            <a:ext cx="365125" cy="442913"/>
          </a:xfrm>
          <a:prstGeom prst="ellipse">
            <a:avLst/>
          </a:prstGeom>
          <a:solidFill>
            <a:srgbClr val="00FFFF"/>
          </a:solidFill>
          <a:ln w="12700">
            <a:solidFill>
              <a:srgbClr val="00FFFF"/>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97" name="Line 25"/>
          <p:cNvSpPr>
            <a:spLocks noChangeShapeType="1"/>
          </p:cNvSpPr>
          <p:nvPr/>
        </p:nvSpPr>
        <p:spPr bwMode="auto">
          <a:xfrm>
            <a:off x="1677988" y="3689350"/>
            <a:ext cx="179387" cy="303213"/>
          </a:xfrm>
          <a:prstGeom prst="line">
            <a:avLst/>
          </a:prstGeom>
          <a:noFill/>
          <a:ln w="38100">
            <a:solidFill>
              <a:srgbClr val="00FFFF"/>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98" name="AutoShape 26"/>
          <p:cNvSpPr>
            <a:spLocks noChangeArrowheads="1"/>
          </p:cNvSpPr>
          <p:nvPr/>
        </p:nvSpPr>
        <p:spPr bwMode="auto">
          <a:xfrm rot="6540000">
            <a:off x="1791494" y="4007644"/>
            <a:ext cx="238125" cy="211137"/>
          </a:xfrm>
          <a:prstGeom prst="rtTriangle">
            <a:avLst/>
          </a:prstGeom>
          <a:solidFill>
            <a:srgbClr val="00FFFF"/>
          </a:solidFill>
          <a:ln w="12700">
            <a:solidFill>
              <a:srgbClr val="00FFFF"/>
            </a:solidFill>
            <a:miter lim="800000"/>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899" name="Oval 27"/>
          <p:cNvSpPr>
            <a:spLocks noChangeArrowheads="1"/>
          </p:cNvSpPr>
          <p:nvPr/>
        </p:nvSpPr>
        <p:spPr bwMode="auto">
          <a:xfrm>
            <a:off x="1774825" y="4227513"/>
            <a:ext cx="123825" cy="138112"/>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0" name="Oval 28"/>
          <p:cNvSpPr>
            <a:spLocks noChangeArrowheads="1"/>
          </p:cNvSpPr>
          <p:nvPr/>
        </p:nvSpPr>
        <p:spPr bwMode="auto">
          <a:xfrm>
            <a:off x="2006600" y="4073525"/>
            <a:ext cx="122238" cy="138113"/>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1" name="Oval 29"/>
          <p:cNvSpPr>
            <a:spLocks noChangeArrowheads="1"/>
          </p:cNvSpPr>
          <p:nvPr/>
        </p:nvSpPr>
        <p:spPr bwMode="auto">
          <a:xfrm>
            <a:off x="1631950" y="4432300"/>
            <a:ext cx="122238" cy="138113"/>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2" name="Oval 30"/>
          <p:cNvSpPr>
            <a:spLocks noChangeArrowheads="1"/>
          </p:cNvSpPr>
          <p:nvPr/>
        </p:nvSpPr>
        <p:spPr bwMode="auto">
          <a:xfrm>
            <a:off x="2274888" y="4089400"/>
            <a:ext cx="122237" cy="138113"/>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3" name="Oval 31"/>
          <p:cNvSpPr>
            <a:spLocks noChangeArrowheads="1"/>
          </p:cNvSpPr>
          <p:nvPr/>
        </p:nvSpPr>
        <p:spPr bwMode="auto">
          <a:xfrm>
            <a:off x="3473450" y="3327400"/>
            <a:ext cx="122238" cy="138113"/>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4" name="Oval 32"/>
          <p:cNvSpPr>
            <a:spLocks noChangeArrowheads="1"/>
          </p:cNvSpPr>
          <p:nvPr/>
        </p:nvSpPr>
        <p:spPr bwMode="auto">
          <a:xfrm>
            <a:off x="3449638" y="3549650"/>
            <a:ext cx="123825" cy="138113"/>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5" name="Oval 33"/>
          <p:cNvSpPr>
            <a:spLocks noChangeArrowheads="1"/>
          </p:cNvSpPr>
          <p:nvPr/>
        </p:nvSpPr>
        <p:spPr bwMode="auto">
          <a:xfrm>
            <a:off x="3856038" y="4648200"/>
            <a:ext cx="123825" cy="138113"/>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6" name="Oval 34"/>
          <p:cNvSpPr>
            <a:spLocks noChangeArrowheads="1"/>
          </p:cNvSpPr>
          <p:nvPr/>
        </p:nvSpPr>
        <p:spPr bwMode="auto">
          <a:xfrm>
            <a:off x="4097338" y="4595813"/>
            <a:ext cx="123825" cy="138112"/>
          </a:xfrm>
          <a:prstGeom prst="ellipse">
            <a:avLst/>
          </a:prstGeom>
          <a:solidFill>
            <a:srgbClr val="00FFFF"/>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7" name="Oval 35"/>
          <p:cNvSpPr>
            <a:spLocks noChangeArrowheads="1"/>
          </p:cNvSpPr>
          <p:nvPr/>
        </p:nvSpPr>
        <p:spPr bwMode="auto">
          <a:xfrm>
            <a:off x="3803650" y="3013075"/>
            <a:ext cx="68263" cy="76200"/>
          </a:xfrm>
          <a:prstGeom prst="ellipse">
            <a:avLst/>
          </a:prstGeom>
          <a:solidFill>
            <a:srgbClr val="FF00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8" name="Oval 36"/>
          <p:cNvSpPr>
            <a:spLocks noChangeArrowheads="1"/>
          </p:cNvSpPr>
          <p:nvPr/>
        </p:nvSpPr>
        <p:spPr bwMode="auto">
          <a:xfrm>
            <a:off x="3908425" y="2914650"/>
            <a:ext cx="69850" cy="76200"/>
          </a:xfrm>
          <a:prstGeom prst="ellipse">
            <a:avLst/>
          </a:prstGeom>
          <a:solidFill>
            <a:srgbClr val="FF00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09" name="Oval 37"/>
          <p:cNvSpPr>
            <a:spLocks noChangeArrowheads="1"/>
          </p:cNvSpPr>
          <p:nvPr/>
        </p:nvSpPr>
        <p:spPr bwMode="auto">
          <a:xfrm>
            <a:off x="3790950" y="4086225"/>
            <a:ext cx="68263" cy="76200"/>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0" name="Oval 38"/>
          <p:cNvSpPr>
            <a:spLocks noChangeArrowheads="1"/>
          </p:cNvSpPr>
          <p:nvPr/>
        </p:nvSpPr>
        <p:spPr bwMode="auto">
          <a:xfrm>
            <a:off x="4146550" y="4138613"/>
            <a:ext cx="68263" cy="76200"/>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1" name="Oval 39"/>
          <p:cNvSpPr>
            <a:spLocks noChangeArrowheads="1"/>
          </p:cNvSpPr>
          <p:nvPr/>
        </p:nvSpPr>
        <p:spPr bwMode="auto">
          <a:xfrm>
            <a:off x="4281488" y="4105275"/>
            <a:ext cx="68262" cy="76200"/>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2" name="Oval 40"/>
          <p:cNvSpPr>
            <a:spLocks noChangeArrowheads="1"/>
          </p:cNvSpPr>
          <p:nvPr/>
        </p:nvSpPr>
        <p:spPr bwMode="auto">
          <a:xfrm>
            <a:off x="4400550" y="3990975"/>
            <a:ext cx="69850" cy="76200"/>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3" name="Oval 41"/>
          <p:cNvSpPr>
            <a:spLocks noChangeArrowheads="1"/>
          </p:cNvSpPr>
          <p:nvPr/>
        </p:nvSpPr>
        <p:spPr bwMode="auto">
          <a:xfrm>
            <a:off x="4535488" y="3975100"/>
            <a:ext cx="68262" cy="76200"/>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4" name="Oval 42"/>
          <p:cNvSpPr>
            <a:spLocks noChangeArrowheads="1"/>
          </p:cNvSpPr>
          <p:nvPr/>
        </p:nvSpPr>
        <p:spPr bwMode="auto">
          <a:xfrm>
            <a:off x="6089650" y="3363913"/>
            <a:ext cx="122238" cy="138112"/>
          </a:xfrm>
          <a:prstGeom prst="ellipse">
            <a:avLst/>
          </a:prstGeom>
          <a:solidFill>
            <a:srgbClr val="FFFF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5" name="Oval 43"/>
          <p:cNvSpPr>
            <a:spLocks noChangeArrowheads="1"/>
          </p:cNvSpPr>
          <p:nvPr/>
        </p:nvSpPr>
        <p:spPr bwMode="auto">
          <a:xfrm>
            <a:off x="6046788" y="3616325"/>
            <a:ext cx="122237" cy="138113"/>
          </a:xfrm>
          <a:prstGeom prst="ellipse">
            <a:avLst/>
          </a:prstGeom>
          <a:solidFill>
            <a:srgbClr val="FFFF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6" name="Oval 44"/>
          <p:cNvSpPr>
            <a:spLocks noChangeArrowheads="1"/>
          </p:cNvSpPr>
          <p:nvPr/>
        </p:nvSpPr>
        <p:spPr bwMode="auto">
          <a:xfrm>
            <a:off x="6181725" y="3803650"/>
            <a:ext cx="123825" cy="138113"/>
          </a:xfrm>
          <a:prstGeom prst="ellipse">
            <a:avLst/>
          </a:prstGeom>
          <a:solidFill>
            <a:srgbClr val="FFFF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7" name="Oval 45"/>
          <p:cNvSpPr>
            <a:spLocks noChangeArrowheads="1"/>
          </p:cNvSpPr>
          <p:nvPr/>
        </p:nvSpPr>
        <p:spPr bwMode="auto">
          <a:xfrm>
            <a:off x="6375400" y="3970338"/>
            <a:ext cx="122238" cy="138112"/>
          </a:xfrm>
          <a:prstGeom prst="ellipse">
            <a:avLst/>
          </a:prstGeom>
          <a:solidFill>
            <a:srgbClr val="FFFF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8" name="Oval 46"/>
          <p:cNvSpPr>
            <a:spLocks noChangeArrowheads="1"/>
          </p:cNvSpPr>
          <p:nvPr/>
        </p:nvSpPr>
        <p:spPr bwMode="auto">
          <a:xfrm>
            <a:off x="6313488" y="3265488"/>
            <a:ext cx="122237" cy="138112"/>
          </a:xfrm>
          <a:prstGeom prst="ellipse">
            <a:avLst/>
          </a:prstGeom>
          <a:solidFill>
            <a:srgbClr val="FFFF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19" name="Oval 47"/>
          <p:cNvSpPr>
            <a:spLocks noChangeArrowheads="1"/>
          </p:cNvSpPr>
          <p:nvPr/>
        </p:nvSpPr>
        <p:spPr bwMode="auto">
          <a:xfrm>
            <a:off x="6419850" y="3452813"/>
            <a:ext cx="123825" cy="138112"/>
          </a:xfrm>
          <a:prstGeom prst="ellipse">
            <a:avLst/>
          </a:prstGeom>
          <a:solidFill>
            <a:srgbClr val="FFFF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20" name="Oval 48"/>
          <p:cNvSpPr>
            <a:spLocks noChangeArrowheads="1"/>
          </p:cNvSpPr>
          <p:nvPr/>
        </p:nvSpPr>
        <p:spPr bwMode="auto">
          <a:xfrm>
            <a:off x="6608763" y="3886200"/>
            <a:ext cx="122237" cy="138113"/>
          </a:xfrm>
          <a:prstGeom prst="ellipse">
            <a:avLst/>
          </a:prstGeom>
          <a:solidFill>
            <a:srgbClr val="FFFF00"/>
          </a:solidFill>
          <a:ln w="12700">
            <a:solidFill>
              <a:schemeClr val="tx1"/>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21" name="Rectangle 49"/>
          <p:cNvSpPr>
            <a:spLocks noChangeArrowheads="1"/>
          </p:cNvSpPr>
          <p:nvPr/>
        </p:nvSpPr>
        <p:spPr bwMode="auto">
          <a:xfrm>
            <a:off x="3635375" y="1439863"/>
            <a:ext cx="13430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a:latin typeface="Times New Roman" panose="02020603050405020304" pitchFamily="18" charset="0"/>
              </a:rPr>
              <a:t>Glutamate</a:t>
            </a:r>
            <a:r>
              <a:rPr lang="en-US" altLang="tr-TR" sz="1400">
                <a:solidFill>
                  <a:schemeClr val="bg1"/>
                </a:solidFill>
                <a:latin typeface="Times New Roman" panose="02020603050405020304" pitchFamily="18" charset="0"/>
              </a:rPr>
              <a:t> </a:t>
            </a:r>
          </a:p>
          <a:p>
            <a:pPr>
              <a:spcBef>
                <a:spcPct val="0"/>
              </a:spcBef>
              <a:buFontTx/>
              <a:buNone/>
            </a:pPr>
            <a:r>
              <a:rPr lang="en-US" altLang="tr-TR" sz="1400">
                <a:latin typeface="Times New Roman" panose="02020603050405020304" pitchFamily="18" charset="0"/>
              </a:rPr>
              <a:t>Excitatory Input</a:t>
            </a:r>
          </a:p>
        </p:txBody>
      </p:sp>
      <p:sp>
        <p:nvSpPr>
          <p:cNvPr id="79922" name="Rectangle 50"/>
          <p:cNvSpPr>
            <a:spLocks noChangeArrowheads="1"/>
          </p:cNvSpPr>
          <p:nvPr/>
        </p:nvSpPr>
        <p:spPr bwMode="auto">
          <a:xfrm>
            <a:off x="1541463" y="1709738"/>
            <a:ext cx="1471612"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lnSpc>
                <a:spcPct val="90000"/>
              </a:lnSpc>
              <a:spcBef>
                <a:spcPct val="0"/>
              </a:spcBef>
              <a:buFontTx/>
              <a:buNone/>
            </a:pPr>
            <a:r>
              <a:rPr lang="en-US" altLang="tr-TR" sz="1400">
                <a:latin typeface="Times New Roman" panose="02020603050405020304" pitchFamily="18" charset="0"/>
              </a:rPr>
              <a:t>Enkephalin or</a:t>
            </a:r>
          </a:p>
          <a:p>
            <a:pPr algn="ctr">
              <a:lnSpc>
                <a:spcPct val="90000"/>
              </a:lnSpc>
              <a:spcBef>
                <a:spcPct val="0"/>
              </a:spcBef>
              <a:buFontTx/>
              <a:buNone/>
            </a:pPr>
            <a:r>
              <a:rPr lang="en-US" altLang="tr-TR" sz="1400">
                <a:latin typeface="Times New Roman" panose="02020603050405020304" pitchFamily="18" charset="0"/>
              </a:rPr>
              <a:t>Dynorphin</a:t>
            </a:r>
          </a:p>
          <a:p>
            <a:pPr algn="ctr">
              <a:lnSpc>
                <a:spcPct val="90000"/>
              </a:lnSpc>
              <a:spcBef>
                <a:spcPct val="0"/>
              </a:spcBef>
              <a:buFontTx/>
              <a:buNone/>
            </a:pPr>
            <a:r>
              <a:rPr lang="en-US" altLang="tr-TR" sz="1400">
                <a:latin typeface="Times New Roman" panose="02020603050405020304" pitchFamily="18" charset="0"/>
              </a:rPr>
              <a:t>Inhibitory Neuron</a:t>
            </a:r>
          </a:p>
        </p:txBody>
      </p:sp>
      <p:sp>
        <p:nvSpPr>
          <p:cNvPr id="79923" name="Rectangle 51"/>
          <p:cNvSpPr>
            <a:spLocks noChangeArrowheads="1"/>
          </p:cNvSpPr>
          <p:nvPr/>
        </p:nvSpPr>
        <p:spPr bwMode="auto">
          <a:xfrm>
            <a:off x="1792288" y="5100638"/>
            <a:ext cx="795337"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lnSpc>
                <a:spcPct val="90000"/>
              </a:lnSpc>
              <a:spcBef>
                <a:spcPct val="0"/>
              </a:spcBef>
              <a:buFontTx/>
              <a:buNone/>
            </a:pPr>
            <a:r>
              <a:rPr lang="en-US" altLang="tr-TR" sz="1400">
                <a:latin typeface="Times New Roman" panose="02020603050405020304" pitchFamily="18" charset="0"/>
              </a:rPr>
              <a:t>GABA</a:t>
            </a:r>
          </a:p>
          <a:p>
            <a:pPr algn="ctr">
              <a:lnSpc>
                <a:spcPct val="90000"/>
              </a:lnSpc>
              <a:spcBef>
                <a:spcPct val="0"/>
              </a:spcBef>
              <a:buFontTx/>
              <a:buNone/>
            </a:pPr>
            <a:r>
              <a:rPr lang="en-US" altLang="tr-TR" sz="1400">
                <a:latin typeface="Times New Roman" panose="02020603050405020304" pitchFamily="18" charset="0"/>
              </a:rPr>
              <a:t>Inhibitory</a:t>
            </a:r>
          </a:p>
          <a:p>
            <a:pPr algn="ctr">
              <a:lnSpc>
                <a:spcPct val="90000"/>
              </a:lnSpc>
              <a:spcBef>
                <a:spcPct val="0"/>
              </a:spcBef>
              <a:buFontTx/>
              <a:buNone/>
            </a:pPr>
            <a:r>
              <a:rPr lang="en-US" altLang="tr-TR" sz="1400">
                <a:latin typeface="Times New Roman" panose="02020603050405020304" pitchFamily="18" charset="0"/>
              </a:rPr>
              <a:t>Neuron</a:t>
            </a:r>
          </a:p>
        </p:txBody>
      </p:sp>
      <p:sp>
        <p:nvSpPr>
          <p:cNvPr id="79924" name="Rectangle 52"/>
          <p:cNvSpPr>
            <a:spLocks noChangeArrowheads="1"/>
          </p:cNvSpPr>
          <p:nvPr/>
        </p:nvSpPr>
        <p:spPr bwMode="auto">
          <a:xfrm>
            <a:off x="4838700" y="4684713"/>
            <a:ext cx="204311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lnSpc>
                <a:spcPct val="90000"/>
              </a:lnSpc>
              <a:spcBef>
                <a:spcPct val="0"/>
              </a:spcBef>
              <a:buFontTx/>
              <a:buNone/>
            </a:pPr>
            <a:r>
              <a:rPr lang="en-US" altLang="tr-TR" sz="1400" b="1">
                <a:latin typeface="Times New Roman" panose="02020603050405020304" pitchFamily="18" charset="0"/>
              </a:rPr>
              <a:t>GABA Inhibitory Feedback</a:t>
            </a:r>
          </a:p>
        </p:txBody>
      </p:sp>
      <p:sp>
        <p:nvSpPr>
          <p:cNvPr id="79925" name="Rectangle 53"/>
          <p:cNvSpPr>
            <a:spLocks noChangeArrowheads="1"/>
          </p:cNvSpPr>
          <p:nvPr/>
        </p:nvSpPr>
        <p:spPr bwMode="auto">
          <a:xfrm>
            <a:off x="4300538" y="2797175"/>
            <a:ext cx="158115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lnSpc>
                <a:spcPct val="90000"/>
              </a:lnSpc>
              <a:spcBef>
                <a:spcPct val="0"/>
              </a:spcBef>
              <a:buFontTx/>
              <a:buNone/>
            </a:pPr>
            <a:r>
              <a:rPr lang="en-US" altLang="tr-TR" sz="1400" b="1">
                <a:solidFill>
                  <a:schemeClr val="accent2"/>
                </a:solidFill>
                <a:latin typeface="Times New Roman" panose="02020603050405020304" pitchFamily="18" charset="0"/>
              </a:rPr>
              <a:t>Dopamine Neuron</a:t>
            </a:r>
          </a:p>
        </p:txBody>
      </p:sp>
      <p:sp>
        <p:nvSpPr>
          <p:cNvPr id="79926" name="Line 54"/>
          <p:cNvSpPr>
            <a:spLocks noChangeShapeType="1"/>
          </p:cNvSpPr>
          <p:nvPr/>
        </p:nvSpPr>
        <p:spPr bwMode="auto">
          <a:xfrm flipH="1">
            <a:off x="4667250" y="3033713"/>
            <a:ext cx="400050" cy="4524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27" name="Rectangle 55"/>
          <p:cNvSpPr>
            <a:spLocks noChangeArrowheads="1"/>
          </p:cNvSpPr>
          <p:nvPr/>
        </p:nvSpPr>
        <p:spPr bwMode="auto">
          <a:xfrm>
            <a:off x="6935788" y="2846388"/>
            <a:ext cx="6381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lnSpc>
                <a:spcPct val="90000"/>
              </a:lnSpc>
              <a:spcBef>
                <a:spcPct val="0"/>
              </a:spcBef>
              <a:buFontTx/>
              <a:buNone/>
            </a:pPr>
            <a:r>
              <a:rPr lang="en-US" altLang="tr-TR" sz="1400">
                <a:latin typeface="Times New Roman" panose="02020603050405020304" pitchFamily="18" charset="0"/>
              </a:rPr>
              <a:t>GABA</a:t>
            </a:r>
          </a:p>
          <a:p>
            <a:pPr algn="ctr">
              <a:lnSpc>
                <a:spcPct val="90000"/>
              </a:lnSpc>
              <a:spcBef>
                <a:spcPct val="0"/>
              </a:spcBef>
              <a:buFontTx/>
              <a:buNone/>
            </a:pPr>
            <a:r>
              <a:rPr lang="en-US" altLang="tr-TR" sz="1400">
                <a:latin typeface="Times New Roman" panose="02020603050405020304" pitchFamily="18" charset="0"/>
              </a:rPr>
              <a:t>Neuron</a:t>
            </a:r>
          </a:p>
        </p:txBody>
      </p:sp>
      <p:sp>
        <p:nvSpPr>
          <p:cNvPr id="79928" name="Line 56"/>
          <p:cNvSpPr>
            <a:spLocks noChangeShapeType="1"/>
          </p:cNvSpPr>
          <p:nvPr/>
        </p:nvSpPr>
        <p:spPr bwMode="auto">
          <a:xfrm flipH="1">
            <a:off x="1709738" y="6176963"/>
            <a:ext cx="550862"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29" name="Line 57"/>
          <p:cNvSpPr>
            <a:spLocks noChangeShapeType="1"/>
          </p:cNvSpPr>
          <p:nvPr/>
        </p:nvSpPr>
        <p:spPr bwMode="auto">
          <a:xfrm>
            <a:off x="1709738" y="6042025"/>
            <a:ext cx="0" cy="2667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0" name="Line 58"/>
          <p:cNvSpPr>
            <a:spLocks noChangeShapeType="1"/>
          </p:cNvSpPr>
          <p:nvPr/>
        </p:nvSpPr>
        <p:spPr bwMode="auto">
          <a:xfrm>
            <a:off x="4445000" y="6043613"/>
            <a:ext cx="0" cy="2667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1" name="Rectangle 59"/>
          <p:cNvSpPr>
            <a:spLocks noChangeArrowheads="1"/>
          </p:cNvSpPr>
          <p:nvPr/>
        </p:nvSpPr>
        <p:spPr bwMode="auto">
          <a:xfrm>
            <a:off x="2236788" y="6000750"/>
            <a:ext cx="170021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a:latin typeface="Times New Roman" panose="02020603050405020304" pitchFamily="18" charset="0"/>
              </a:rPr>
              <a:t>Ventral Tegmental Area</a:t>
            </a:r>
          </a:p>
          <a:p>
            <a:pPr algn="ctr">
              <a:spcBef>
                <a:spcPct val="0"/>
              </a:spcBef>
              <a:buFontTx/>
              <a:buNone/>
            </a:pPr>
            <a:r>
              <a:rPr lang="en-US" altLang="tr-TR" sz="1400">
                <a:latin typeface="Times New Roman" panose="02020603050405020304" pitchFamily="18" charset="0"/>
              </a:rPr>
              <a:t>(VTA)</a:t>
            </a:r>
          </a:p>
        </p:txBody>
      </p:sp>
      <p:sp>
        <p:nvSpPr>
          <p:cNvPr id="79932" name="Line 60"/>
          <p:cNvSpPr>
            <a:spLocks noChangeShapeType="1"/>
          </p:cNvSpPr>
          <p:nvPr/>
        </p:nvSpPr>
        <p:spPr bwMode="auto">
          <a:xfrm flipH="1" flipV="1">
            <a:off x="3908425" y="6159500"/>
            <a:ext cx="506413" cy="3175"/>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3" name="Line 61"/>
          <p:cNvSpPr>
            <a:spLocks noChangeShapeType="1"/>
          </p:cNvSpPr>
          <p:nvPr/>
        </p:nvSpPr>
        <p:spPr bwMode="auto">
          <a:xfrm flipH="1">
            <a:off x="4695825" y="6176963"/>
            <a:ext cx="771525" cy="158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4" name="Line 62"/>
          <p:cNvSpPr>
            <a:spLocks noChangeShapeType="1"/>
          </p:cNvSpPr>
          <p:nvPr/>
        </p:nvSpPr>
        <p:spPr bwMode="auto">
          <a:xfrm>
            <a:off x="4695825" y="6043613"/>
            <a:ext cx="0" cy="2667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5" name="Line 63"/>
          <p:cNvSpPr>
            <a:spLocks noChangeShapeType="1"/>
          </p:cNvSpPr>
          <p:nvPr/>
        </p:nvSpPr>
        <p:spPr bwMode="auto">
          <a:xfrm>
            <a:off x="7831138" y="6029325"/>
            <a:ext cx="0" cy="2667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6" name="Rectangle 64"/>
          <p:cNvSpPr>
            <a:spLocks noChangeArrowheads="1"/>
          </p:cNvSpPr>
          <p:nvPr/>
        </p:nvSpPr>
        <p:spPr bwMode="auto">
          <a:xfrm>
            <a:off x="5530850" y="6002338"/>
            <a:ext cx="14716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a:latin typeface="Times New Roman" panose="02020603050405020304" pitchFamily="18" charset="0"/>
              </a:rPr>
              <a:t>Nucleus Accumbens</a:t>
            </a:r>
          </a:p>
          <a:p>
            <a:pPr algn="ctr">
              <a:spcBef>
                <a:spcPct val="0"/>
              </a:spcBef>
              <a:buFontTx/>
              <a:buNone/>
            </a:pPr>
            <a:r>
              <a:rPr lang="en-US" altLang="tr-TR" sz="1400">
                <a:latin typeface="Times New Roman" panose="02020603050405020304" pitchFamily="18" charset="0"/>
              </a:rPr>
              <a:t>(NAc)</a:t>
            </a:r>
          </a:p>
        </p:txBody>
      </p:sp>
      <p:sp>
        <p:nvSpPr>
          <p:cNvPr id="79937" name="Line 65"/>
          <p:cNvSpPr>
            <a:spLocks noChangeShapeType="1"/>
          </p:cNvSpPr>
          <p:nvPr/>
        </p:nvSpPr>
        <p:spPr bwMode="auto">
          <a:xfrm flipH="1" flipV="1">
            <a:off x="6997700" y="6159500"/>
            <a:ext cx="819150" cy="4763"/>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8" name="Line 66"/>
          <p:cNvSpPr>
            <a:spLocks noChangeShapeType="1"/>
          </p:cNvSpPr>
          <p:nvPr/>
        </p:nvSpPr>
        <p:spPr bwMode="auto">
          <a:xfrm flipH="1" flipV="1">
            <a:off x="6561138" y="3354388"/>
            <a:ext cx="119062" cy="857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39" name="Line 67"/>
          <p:cNvSpPr>
            <a:spLocks noChangeShapeType="1"/>
          </p:cNvSpPr>
          <p:nvPr/>
        </p:nvSpPr>
        <p:spPr bwMode="auto">
          <a:xfrm>
            <a:off x="6545263" y="3259138"/>
            <a:ext cx="33337" cy="114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0" name="Line 68"/>
          <p:cNvSpPr>
            <a:spLocks noChangeShapeType="1"/>
          </p:cNvSpPr>
          <p:nvPr/>
        </p:nvSpPr>
        <p:spPr bwMode="auto">
          <a:xfrm flipH="1">
            <a:off x="6484938" y="3363913"/>
            <a:ext cx="85725" cy="190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1" name="Line 69"/>
          <p:cNvSpPr>
            <a:spLocks noChangeShapeType="1"/>
          </p:cNvSpPr>
          <p:nvPr/>
        </p:nvSpPr>
        <p:spPr bwMode="auto">
          <a:xfrm flipH="1">
            <a:off x="6494463" y="3649663"/>
            <a:ext cx="1270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2" name="Line 70"/>
          <p:cNvSpPr>
            <a:spLocks noChangeShapeType="1"/>
          </p:cNvSpPr>
          <p:nvPr/>
        </p:nvSpPr>
        <p:spPr bwMode="auto">
          <a:xfrm flipH="1" flipV="1">
            <a:off x="6400800" y="3582988"/>
            <a:ext cx="93663" cy="6667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3" name="Line 71"/>
          <p:cNvSpPr>
            <a:spLocks noChangeShapeType="1"/>
          </p:cNvSpPr>
          <p:nvPr/>
        </p:nvSpPr>
        <p:spPr bwMode="auto">
          <a:xfrm flipH="1">
            <a:off x="6418263" y="3649663"/>
            <a:ext cx="84137" cy="857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4" name="Line 72"/>
          <p:cNvSpPr>
            <a:spLocks noChangeShapeType="1"/>
          </p:cNvSpPr>
          <p:nvPr/>
        </p:nvSpPr>
        <p:spPr bwMode="auto">
          <a:xfrm flipH="1">
            <a:off x="6561138" y="3783013"/>
            <a:ext cx="101600" cy="857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5" name="Line 73"/>
          <p:cNvSpPr>
            <a:spLocks noChangeShapeType="1"/>
          </p:cNvSpPr>
          <p:nvPr/>
        </p:nvSpPr>
        <p:spPr bwMode="auto">
          <a:xfrm>
            <a:off x="6570663" y="3859213"/>
            <a:ext cx="0" cy="1238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6" name="Line 74"/>
          <p:cNvSpPr>
            <a:spLocks noChangeShapeType="1"/>
          </p:cNvSpPr>
          <p:nvPr/>
        </p:nvSpPr>
        <p:spPr bwMode="auto">
          <a:xfrm flipH="1" flipV="1">
            <a:off x="6459538" y="3830638"/>
            <a:ext cx="111125" cy="381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7" name="Line 75"/>
          <p:cNvSpPr>
            <a:spLocks noChangeShapeType="1"/>
          </p:cNvSpPr>
          <p:nvPr/>
        </p:nvSpPr>
        <p:spPr bwMode="auto">
          <a:xfrm>
            <a:off x="1970088" y="4427538"/>
            <a:ext cx="44450" cy="889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8" name="Line 76"/>
          <p:cNvSpPr>
            <a:spLocks noChangeShapeType="1"/>
          </p:cNvSpPr>
          <p:nvPr/>
        </p:nvSpPr>
        <p:spPr bwMode="auto">
          <a:xfrm>
            <a:off x="2133600" y="4332288"/>
            <a:ext cx="17463" cy="114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49" name="Line 77"/>
          <p:cNvSpPr>
            <a:spLocks noChangeShapeType="1"/>
          </p:cNvSpPr>
          <p:nvPr/>
        </p:nvSpPr>
        <p:spPr bwMode="auto">
          <a:xfrm flipH="1" flipV="1">
            <a:off x="4013200" y="3055938"/>
            <a:ext cx="14288" cy="952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0" name="Line 78"/>
          <p:cNvSpPr>
            <a:spLocks noChangeShapeType="1"/>
          </p:cNvSpPr>
          <p:nvPr/>
        </p:nvSpPr>
        <p:spPr bwMode="auto">
          <a:xfrm flipH="1" flipV="1">
            <a:off x="4122738" y="3017838"/>
            <a:ext cx="14287" cy="952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1" name="Line 79"/>
          <p:cNvSpPr>
            <a:spLocks noChangeShapeType="1"/>
          </p:cNvSpPr>
          <p:nvPr/>
        </p:nvSpPr>
        <p:spPr bwMode="auto">
          <a:xfrm flipH="1" flipV="1">
            <a:off x="3690938" y="3443288"/>
            <a:ext cx="119062" cy="381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2" name="Line 80"/>
          <p:cNvSpPr>
            <a:spLocks noChangeShapeType="1"/>
          </p:cNvSpPr>
          <p:nvPr/>
        </p:nvSpPr>
        <p:spPr bwMode="auto">
          <a:xfrm flipH="1">
            <a:off x="3686175" y="3633788"/>
            <a:ext cx="123825" cy="31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3" name="Line 81"/>
          <p:cNvSpPr>
            <a:spLocks noChangeShapeType="1"/>
          </p:cNvSpPr>
          <p:nvPr/>
        </p:nvSpPr>
        <p:spPr bwMode="auto">
          <a:xfrm flipH="1">
            <a:off x="4194175" y="4357688"/>
            <a:ext cx="95250" cy="889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4" name="Line 82"/>
          <p:cNvSpPr>
            <a:spLocks noChangeShapeType="1"/>
          </p:cNvSpPr>
          <p:nvPr/>
        </p:nvSpPr>
        <p:spPr bwMode="auto">
          <a:xfrm flipH="1">
            <a:off x="4340225" y="4408488"/>
            <a:ext cx="46038" cy="114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5" name="Line 83"/>
          <p:cNvSpPr>
            <a:spLocks noChangeShapeType="1"/>
          </p:cNvSpPr>
          <p:nvPr/>
        </p:nvSpPr>
        <p:spPr bwMode="auto">
          <a:xfrm>
            <a:off x="4137025" y="3849688"/>
            <a:ext cx="34925" cy="120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6" name="Line 84"/>
          <p:cNvSpPr>
            <a:spLocks noChangeShapeType="1"/>
          </p:cNvSpPr>
          <p:nvPr/>
        </p:nvSpPr>
        <p:spPr bwMode="auto">
          <a:xfrm>
            <a:off x="4238625" y="3779838"/>
            <a:ext cx="85725" cy="1270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7" name="Line 85"/>
          <p:cNvSpPr>
            <a:spLocks noChangeShapeType="1"/>
          </p:cNvSpPr>
          <p:nvPr/>
        </p:nvSpPr>
        <p:spPr bwMode="auto">
          <a:xfrm flipV="1">
            <a:off x="4114800" y="3963988"/>
            <a:ext cx="95250" cy="31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8" name="Line 86"/>
          <p:cNvSpPr>
            <a:spLocks noChangeShapeType="1"/>
          </p:cNvSpPr>
          <p:nvPr/>
        </p:nvSpPr>
        <p:spPr bwMode="auto">
          <a:xfrm>
            <a:off x="4121150" y="3989388"/>
            <a:ext cx="4763" cy="889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59" name="Line 87"/>
          <p:cNvSpPr>
            <a:spLocks noChangeShapeType="1"/>
          </p:cNvSpPr>
          <p:nvPr/>
        </p:nvSpPr>
        <p:spPr bwMode="auto">
          <a:xfrm>
            <a:off x="4216400" y="3957638"/>
            <a:ext cx="33338" cy="762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0" name="Line 88"/>
          <p:cNvSpPr>
            <a:spLocks noChangeShapeType="1"/>
          </p:cNvSpPr>
          <p:nvPr/>
        </p:nvSpPr>
        <p:spPr bwMode="auto">
          <a:xfrm flipV="1">
            <a:off x="4278313" y="3862388"/>
            <a:ext cx="96837" cy="698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1" name="Line 89"/>
          <p:cNvSpPr>
            <a:spLocks noChangeShapeType="1"/>
          </p:cNvSpPr>
          <p:nvPr/>
        </p:nvSpPr>
        <p:spPr bwMode="auto">
          <a:xfrm>
            <a:off x="4278313" y="3932238"/>
            <a:ext cx="28575" cy="698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2" name="Line 90"/>
          <p:cNvSpPr>
            <a:spLocks noChangeShapeType="1"/>
          </p:cNvSpPr>
          <p:nvPr/>
        </p:nvSpPr>
        <p:spPr bwMode="auto">
          <a:xfrm>
            <a:off x="4379913" y="3868738"/>
            <a:ext cx="39687" cy="50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3" name="Line 91"/>
          <p:cNvSpPr>
            <a:spLocks noChangeShapeType="1"/>
          </p:cNvSpPr>
          <p:nvPr/>
        </p:nvSpPr>
        <p:spPr bwMode="auto">
          <a:xfrm>
            <a:off x="3668713" y="4421188"/>
            <a:ext cx="39687" cy="1397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4" name="Line 92"/>
          <p:cNvSpPr>
            <a:spLocks noChangeShapeType="1"/>
          </p:cNvSpPr>
          <p:nvPr/>
        </p:nvSpPr>
        <p:spPr bwMode="auto">
          <a:xfrm>
            <a:off x="3832225" y="4357688"/>
            <a:ext cx="50800" cy="120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5" name="Line 93"/>
          <p:cNvSpPr>
            <a:spLocks noChangeShapeType="1"/>
          </p:cNvSpPr>
          <p:nvPr/>
        </p:nvSpPr>
        <p:spPr bwMode="auto">
          <a:xfrm flipH="1">
            <a:off x="2303463" y="4364038"/>
            <a:ext cx="22225" cy="1079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6" name="Line 94"/>
          <p:cNvSpPr>
            <a:spLocks noChangeShapeType="1"/>
          </p:cNvSpPr>
          <p:nvPr/>
        </p:nvSpPr>
        <p:spPr bwMode="auto">
          <a:xfrm flipV="1">
            <a:off x="4017963" y="3119438"/>
            <a:ext cx="112712" cy="31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7" name="Line 95"/>
          <p:cNvSpPr>
            <a:spLocks noChangeShapeType="1"/>
          </p:cNvSpPr>
          <p:nvPr/>
        </p:nvSpPr>
        <p:spPr bwMode="auto">
          <a:xfrm>
            <a:off x="4090988" y="3138488"/>
            <a:ext cx="22225" cy="1460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8" name="Line 96"/>
          <p:cNvSpPr>
            <a:spLocks noChangeShapeType="1"/>
          </p:cNvSpPr>
          <p:nvPr/>
        </p:nvSpPr>
        <p:spPr bwMode="auto">
          <a:xfrm flipH="1" flipV="1">
            <a:off x="3921125" y="3221038"/>
            <a:ext cx="61913" cy="114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69" name="Line 97"/>
          <p:cNvSpPr>
            <a:spLocks noChangeShapeType="1"/>
          </p:cNvSpPr>
          <p:nvPr/>
        </p:nvSpPr>
        <p:spPr bwMode="auto">
          <a:xfrm flipV="1">
            <a:off x="3876675" y="3189288"/>
            <a:ext cx="84138" cy="635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0" name="Line 98"/>
          <p:cNvSpPr>
            <a:spLocks noChangeShapeType="1"/>
          </p:cNvSpPr>
          <p:nvPr/>
        </p:nvSpPr>
        <p:spPr bwMode="auto">
          <a:xfrm flipH="1" flipV="1">
            <a:off x="3932238" y="3113088"/>
            <a:ext cx="34925" cy="762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1" name="Line 99"/>
          <p:cNvSpPr>
            <a:spLocks noChangeShapeType="1"/>
          </p:cNvSpPr>
          <p:nvPr/>
        </p:nvSpPr>
        <p:spPr bwMode="auto">
          <a:xfrm flipH="1" flipV="1">
            <a:off x="3814763" y="3195638"/>
            <a:ext cx="61912" cy="635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2" name="Line 100"/>
          <p:cNvSpPr>
            <a:spLocks noChangeShapeType="1"/>
          </p:cNvSpPr>
          <p:nvPr/>
        </p:nvSpPr>
        <p:spPr bwMode="auto">
          <a:xfrm flipH="1">
            <a:off x="3792538" y="3798888"/>
            <a:ext cx="96837" cy="889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3" name="Line 101"/>
          <p:cNvSpPr>
            <a:spLocks noChangeShapeType="1"/>
          </p:cNvSpPr>
          <p:nvPr/>
        </p:nvSpPr>
        <p:spPr bwMode="auto">
          <a:xfrm flipH="1">
            <a:off x="3940175" y="3849688"/>
            <a:ext cx="44450" cy="114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4" name="Line 102"/>
          <p:cNvSpPr>
            <a:spLocks noChangeShapeType="1"/>
          </p:cNvSpPr>
          <p:nvPr/>
        </p:nvSpPr>
        <p:spPr bwMode="auto">
          <a:xfrm>
            <a:off x="3759200" y="3856038"/>
            <a:ext cx="61913" cy="762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5" name="Line 103"/>
          <p:cNvSpPr>
            <a:spLocks noChangeShapeType="1"/>
          </p:cNvSpPr>
          <p:nvPr/>
        </p:nvSpPr>
        <p:spPr bwMode="auto">
          <a:xfrm flipH="1">
            <a:off x="3690938" y="3856038"/>
            <a:ext cx="68262" cy="508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6" name="Line 104"/>
          <p:cNvSpPr>
            <a:spLocks noChangeShapeType="1"/>
          </p:cNvSpPr>
          <p:nvPr/>
        </p:nvSpPr>
        <p:spPr bwMode="auto">
          <a:xfrm flipH="1">
            <a:off x="3759200" y="3932238"/>
            <a:ext cx="57150" cy="571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7" name="Line 105"/>
          <p:cNvSpPr>
            <a:spLocks noChangeShapeType="1"/>
          </p:cNvSpPr>
          <p:nvPr/>
        </p:nvSpPr>
        <p:spPr bwMode="auto">
          <a:xfrm>
            <a:off x="3894138" y="3951288"/>
            <a:ext cx="90487" cy="444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8" name="Line 106"/>
          <p:cNvSpPr>
            <a:spLocks noChangeShapeType="1"/>
          </p:cNvSpPr>
          <p:nvPr/>
        </p:nvSpPr>
        <p:spPr bwMode="auto">
          <a:xfrm flipH="1">
            <a:off x="3854450" y="3951288"/>
            <a:ext cx="34925" cy="571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79" name="Line 107"/>
          <p:cNvSpPr>
            <a:spLocks noChangeShapeType="1"/>
          </p:cNvSpPr>
          <p:nvPr/>
        </p:nvSpPr>
        <p:spPr bwMode="auto">
          <a:xfrm flipH="1">
            <a:off x="3968750" y="4002088"/>
            <a:ext cx="15875" cy="698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80" name="Rectangle 108"/>
          <p:cNvSpPr>
            <a:spLocks noChangeArrowheads="1"/>
          </p:cNvSpPr>
          <p:nvPr/>
        </p:nvSpPr>
        <p:spPr bwMode="auto">
          <a:xfrm>
            <a:off x="6099175" y="2466975"/>
            <a:ext cx="13065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a:latin typeface="Times New Roman" panose="02020603050405020304" pitchFamily="18" charset="0"/>
              </a:rPr>
              <a:t>Dopamine Receptors</a:t>
            </a:r>
          </a:p>
        </p:txBody>
      </p:sp>
      <p:sp>
        <p:nvSpPr>
          <p:cNvPr id="79981" name="Line 109"/>
          <p:cNvSpPr>
            <a:spLocks noChangeShapeType="1"/>
          </p:cNvSpPr>
          <p:nvPr/>
        </p:nvSpPr>
        <p:spPr bwMode="auto">
          <a:xfrm flipH="1">
            <a:off x="6642100" y="2716213"/>
            <a:ext cx="103188" cy="6191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82" name="Rectangle 110"/>
          <p:cNvSpPr>
            <a:spLocks noChangeArrowheads="1"/>
          </p:cNvSpPr>
          <p:nvPr/>
        </p:nvSpPr>
        <p:spPr bwMode="auto">
          <a:xfrm>
            <a:off x="4764088" y="4124325"/>
            <a:ext cx="12652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a:latin typeface="Times New Roman" panose="02020603050405020304" pitchFamily="18" charset="0"/>
              </a:rPr>
              <a:t>GABA-A Receptors</a:t>
            </a:r>
          </a:p>
        </p:txBody>
      </p:sp>
      <p:sp>
        <p:nvSpPr>
          <p:cNvPr id="79983" name="Line 111"/>
          <p:cNvSpPr>
            <a:spLocks noChangeShapeType="1"/>
          </p:cNvSpPr>
          <p:nvPr/>
        </p:nvSpPr>
        <p:spPr bwMode="auto">
          <a:xfrm>
            <a:off x="4354513" y="3819525"/>
            <a:ext cx="60801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84" name="Line 112"/>
          <p:cNvSpPr>
            <a:spLocks noChangeShapeType="1"/>
          </p:cNvSpPr>
          <p:nvPr/>
        </p:nvSpPr>
        <p:spPr bwMode="auto">
          <a:xfrm>
            <a:off x="4967288" y="3808413"/>
            <a:ext cx="446087" cy="33337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85" name="Rectangle 113"/>
          <p:cNvSpPr>
            <a:spLocks noChangeArrowheads="1"/>
          </p:cNvSpPr>
          <p:nvPr/>
        </p:nvSpPr>
        <p:spPr bwMode="auto">
          <a:xfrm>
            <a:off x="3651250" y="5095875"/>
            <a:ext cx="7985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200">
                <a:latin typeface="Times New Roman" panose="02020603050405020304" pitchFamily="18" charset="0"/>
              </a:rPr>
              <a:t>Presynaptic</a:t>
            </a:r>
          </a:p>
          <a:p>
            <a:pPr algn="ctr">
              <a:spcBef>
                <a:spcPct val="0"/>
              </a:spcBef>
              <a:buFontTx/>
              <a:buNone/>
            </a:pPr>
            <a:r>
              <a:rPr lang="en-US" altLang="tr-TR" sz="1200">
                <a:latin typeface="Times New Roman" panose="02020603050405020304" pitchFamily="18" charset="0"/>
              </a:rPr>
              <a:t>Opioid</a:t>
            </a:r>
          </a:p>
          <a:p>
            <a:pPr algn="ctr">
              <a:spcBef>
                <a:spcPct val="0"/>
              </a:spcBef>
              <a:buFontTx/>
              <a:buNone/>
            </a:pPr>
            <a:r>
              <a:rPr lang="en-US" altLang="tr-TR" sz="1200">
                <a:latin typeface="Times New Roman" panose="02020603050405020304" pitchFamily="18" charset="0"/>
              </a:rPr>
              <a:t>Receptors</a:t>
            </a:r>
          </a:p>
          <a:p>
            <a:pPr algn="ctr">
              <a:spcBef>
                <a:spcPct val="0"/>
              </a:spcBef>
              <a:buFontTx/>
              <a:buNone/>
            </a:pPr>
            <a:r>
              <a:rPr lang="en-US" altLang="tr-TR" sz="1200">
                <a:latin typeface="Times New Roman" panose="02020603050405020304" pitchFamily="18" charset="0"/>
              </a:rPr>
              <a:t>(</a:t>
            </a:r>
            <a:r>
              <a:rPr lang="en-US" altLang="tr-TR" sz="1200">
                <a:latin typeface="Symbol" panose="05050102010706020507" pitchFamily="18" charset="2"/>
              </a:rPr>
              <a:t>m</a:t>
            </a:r>
            <a:r>
              <a:rPr lang="en-US" altLang="tr-TR" sz="1200">
                <a:latin typeface="Times New Roman" panose="02020603050405020304" pitchFamily="18" charset="0"/>
              </a:rPr>
              <a:t>, </a:t>
            </a:r>
            <a:r>
              <a:rPr lang="en-US" altLang="tr-TR" sz="1200">
                <a:latin typeface="Symbol" panose="05050102010706020507" pitchFamily="18" charset="2"/>
              </a:rPr>
              <a:t>d</a:t>
            </a:r>
            <a:r>
              <a:rPr lang="en-US" altLang="tr-TR" sz="1200">
                <a:latin typeface="Times New Roman" panose="02020603050405020304" pitchFamily="18" charset="0"/>
              </a:rPr>
              <a:t>?)</a:t>
            </a:r>
          </a:p>
        </p:txBody>
      </p:sp>
      <p:sp>
        <p:nvSpPr>
          <p:cNvPr id="79986" name="Line 114"/>
          <p:cNvSpPr>
            <a:spLocks noChangeShapeType="1"/>
          </p:cNvSpPr>
          <p:nvPr/>
        </p:nvSpPr>
        <p:spPr bwMode="auto">
          <a:xfrm flipH="1" flipV="1">
            <a:off x="3478213" y="5073650"/>
            <a:ext cx="177800" cy="1492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87" name="Line 115"/>
          <p:cNvSpPr>
            <a:spLocks noChangeShapeType="1"/>
          </p:cNvSpPr>
          <p:nvPr/>
        </p:nvSpPr>
        <p:spPr bwMode="auto">
          <a:xfrm flipV="1">
            <a:off x="3486150" y="4516438"/>
            <a:ext cx="142875" cy="5540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88" name="Line 116"/>
          <p:cNvSpPr>
            <a:spLocks noChangeShapeType="1"/>
          </p:cNvSpPr>
          <p:nvPr/>
        </p:nvSpPr>
        <p:spPr bwMode="auto">
          <a:xfrm flipV="1">
            <a:off x="4413250" y="5106988"/>
            <a:ext cx="149225" cy="1000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89" name="Line 117"/>
          <p:cNvSpPr>
            <a:spLocks noChangeShapeType="1"/>
          </p:cNvSpPr>
          <p:nvPr/>
        </p:nvSpPr>
        <p:spPr bwMode="auto">
          <a:xfrm flipH="1" flipV="1">
            <a:off x="4405313" y="4471988"/>
            <a:ext cx="149225" cy="6350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90" name="Rectangle 118"/>
          <p:cNvSpPr>
            <a:spLocks noChangeArrowheads="1"/>
          </p:cNvSpPr>
          <p:nvPr/>
        </p:nvSpPr>
        <p:spPr bwMode="auto">
          <a:xfrm>
            <a:off x="2406650" y="3476625"/>
            <a:ext cx="706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200">
                <a:latin typeface="Symbol" panose="05050102010706020507" pitchFamily="18" charset="2"/>
              </a:rPr>
              <a:t>m</a:t>
            </a:r>
            <a:r>
              <a:rPr lang="en-US" altLang="tr-TR" sz="1200">
                <a:latin typeface="Times New Roman" panose="02020603050405020304" pitchFamily="18" charset="0"/>
              </a:rPr>
              <a:t>  Opioid</a:t>
            </a:r>
          </a:p>
          <a:p>
            <a:pPr algn="ctr">
              <a:spcBef>
                <a:spcPct val="0"/>
              </a:spcBef>
              <a:buFontTx/>
              <a:buNone/>
            </a:pPr>
            <a:r>
              <a:rPr lang="en-US" altLang="tr-TR" sz="1200">
                <a:latin typeface="Times New Roman" panose="02020603050405020304" pitchFamily="18" charset="0"/>
              </a:rPr>
              <a:t>Receptors</a:t>
            </a:r>
          </a:p>
        </p:txBody>
      </p:sp>
      <p:sp>
        <p:nvSpPr>
          <p:cNvPr id="79991" name="Line 119"/>
          <p:cNvSpPr>
            <a:spLocks noChangeShapeType="1"/>
          </p:cNvSpPr>
          <p:nvPr/>
        </p:nvSpPr>
        <p:spPr bwMode="auto">
          <a:xfrm>
            <a:off x="2379663" y="4421188"/>
            <a:ext cx="29527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92" name="Line 120"/>
          <p:cNvSpPr>
            <a:spLocks noChangeShapeType="1"/>
          </p:cNvSpPr>
          <p:nvPr/>
        </p:nvSpPr>
        <p:spPr bwMode="auto">
          <a:xfrm flipV="1">
            <a:off x="2674938" y="3902075"/>
            <a:ext cx="134937" cy="51911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93" name="Rectangle 121"/>
          <p:cNvSpPr>
            <a:spLocks noChangeArrowheads="1"/>
          </p:cNvSpPr>
          <p:nvPr/>
        </p:nvSpPr>
        <p:spPr bwMode="auto">
          <a:xfrm>
            <a:off x="2735263" y="2460625"/>
            <a:ext cx="706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200">
                <a:latin typeface="Symbol" panose="05050102010706020507" pitchFamily="18" charset="2"/>
              </a:rPr>
              <a:t>k</a:t>
            </a:r>
            <a:r>
              <a:rPr lang="en-US" altLang="tr-TR" sz="1200">
                <a:latin typeface="Times New Roman" panose="02020603050405020304" pitchFamily="18" charset="0"/>
              </a:rPr>
              <a:t>  Opioid</a:t>
            </a:r>
          </a:p>
          <a:p>
            <a:pPr algn="ctr">
              <a:spcBef>
                <a:spcPct val="0"/>
              </a:spcBef>
              <a:buFontTx/>
              <a:buNone/>
            </a:pPr>
            <a:r>
              <a:rPr lang="en-US" altLang="tr-TR" sz="1200">
                <a:latin typeface="Times New Roman" panose="02020603050405020304" pitchFamily="18" charset="0"/>
              </a:rPr>
              <a:t>Receptors</a:t>
            </a:r>
          </a:p>
        </p:txBody>
      </p:sp>
      <p:sp>
        <p:nvSpPr>
          <p:cNvPr id="79994" name="Line 122"/>
          <p:cNvSpPr>
            <a:spLocks noChangeShapeType="1"/>
          </p:cNvSpPr>
          <p:nvPr/>
        </p:nvSpPr>
        <p:spPr bwMode="auto">
          <a:xfrm>
            <a:off x="3252788" y="2906713"/>
            <a:ext cx="385762" cy="2841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95" name="Line 123"/>
          <p:cNvSpPr>
            <a:spLocks noChangeShapeType="1"/>
          </p:cNvSpPr>
          <p:nvPr/>
        </p:nvSpPr>
        <p:spPr bwMode="auto">
          <a:xfrm>
            <a:off x="3641725" y="3184525"/>
            <a:ext cx="74613" cy="20161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996" name="Oval 124"/>
          <p:cNvSpPr>
            <a:spLocks noChangeArrowheads="1"/>
          </p:cNvSpPr>
          <p:nvPr/>
        </p:nvSpPr>
        <p:spPr bwMode="auto">
          <a:xfrm>
            <a:off x="3629025" y="4005263"/>
            <a:ext cx="69850" cy="76200"/>
          </a:xfrm>
          <a:prstGeom prst="ellipse">
            <a:avLst/>
          </a:prstGeom>
          <a:solidFill>
            <a:srgbClr val="00FF00"/>
          </a:solidFill>
          <a:ln w="12700">
            <a:solidFill>
              <a:srgbClr val="00FF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79997" name="Arc 125"/>
          <p:cNvSpPr>
            <a:spLocks/>
          </p:cNvSpPr>
          <p:nvPr/>
        </p:nvSpPr>
        <p:spPr bwMode="auto">
          <a:xfrm rot="-180000">
            <a:off x="3587750" y="3571875"/>
            <a:ext cx="106363" cy="198438"/>
          </a:xfrm>
          <a:custGeom>
            <a:avLst/>
            <a:gdLst>
              <a:gd name="T0" fmla="*/ 878101305 w 21600"/>
              <a:gd name="T1" fmla="*/ 0 h 42777"/>
              <a:gd name="T2" fmla="*/ 1182995113 w 21600"/>
              <a:gd name="T3" fmla="*/ 2147483646 h 42777"/>
              <a:gd name="T4" fmla="*/ 0 w 21600"/>
              <a:gd name="T5" fmla="*/ 2147483646 h 42777"/>
              <a:gd name="T6" fmla="*/ 0 60000 65536"/>
              <a:gd name="T7" fmla="*/ 0 60000 65536"/>
              <a:gd name="T8" fmla="*/ 0 60000 65536"/>
              <a:gd name="T9" fmla="*/ 0 w 21600"/>
              <a:gd name="T10" fmla="*/ 0 h 42777"/>
              <a:gd name="T11" fmla="*/ 21600 w 21600"/>
              <a:gd name="T12" fmla="*/ 42777 h 42777"/>
            </a:gdLst>
            <a:ahLst/>
            <a:cxnLst>
              <a:cxn ang="T6">
                <a:pos x="T0" y="T1"/>
              </a:cxn>
              <a:cxn ang="T7">
                <a:pos x="T2" y="T3"/>
              </a:cxn>
              <a:cxn ang="T8">
                <a:pos x="T4" y="T5"/>
              </a:cxn>
            </a:cxnLst>
            <a:rect l="T9" t="T10" r="T11" b="T12"/>
            <a:pathLst>
              <a:path w="21600" h="42777" fill="none" extrusionOk="0">
                <a:moveTo>
                  <a:pt x="2540" y="-1"/>
                </a:moveTo>
                <a:cubicBezTo>
                  <a:pt x="13410" y="1287"/>
                  <a:pt x="21600" y="10503"/>
                  <a:pt x="21600" y="21450"/>
                </a:cubicBezTo>
                <a:cubicBezTo>
                  <a:pt x="21600" y="32058"/>
                  <a:pt x="13896" y="41096"/>
                  <a:pt x="3422" y="42777"/>
                </a:cubicBezTo>
              </a:path>
              <a:path w="21600" h="42777" stroke="0" extrusionOk="0">
                <a:moveTo>
                  <a:pt x="2540" y="-1"/>
                </a:moveTo>
                <a:cubicBezTo>
                  <a:pt x="13410" y="1287"/>
                  <a:pt x="21600" y="10503"/>
                  <a:pt x="21600" y="21450"/>
                </a:cubicBezTo>
                <a:cubicBezTo>
                  <a:pt x="21600" y="32058"/>
                  <a:pt x="13896" y="41096"/>
                  <a:pt x="3422" y="42777"/>
                </a:cubicBezTo>
                <a:lnTo>
                  <a:pt x="0" y="21450"/>
                </a:lnTo>
                <a:lnTo>
                  <a:pt x="2540" y="-1"/>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998" name="Arc 126"/>
          <p:cNvSpPr>
            <a:spLocks/>
          </p:cNvSpPr>
          <p:nvPr/>
        </p:nvSpPr>
        <p:spPr bwMode="auto">
          <a:xfrm rot="4620000">
            <a:off x="2070100" y="4210050"/>
            <a:ext cx="104775" cy="168275"/>
          </a:xfrm>
          <a:custGeom>
            <a:avLst/>
            <a:gdLst>
              <a:gd name="T0" fmla="*/ 0 w 21929"/>
              <a:gd name="T1" fmla="*/ 164127 h 43200"/>
              <a:gd name="T2" fmla="*/ 89357423 w 21929"/>
              <a:gd name="T3" fmla="*/ 2147483646 h 43200"/>
              <a:gd name="T4" fmla="*/ 89357423 w 21929"/>
              <a:gd name="T5" fmla="*/ 1144834403 h 43200"/>
              <a:gd name="T6" fmla="*/ 0 60000 65536"/>
              <a:gd name="T7" fmla="*/ 0 60000 65536"/>
              <a:gd name="T8" fmla="*/ 0 60000 65536"/>
              <a:gd name="T9" fmla="*/ 0 w 21929"/>
              <a:gd name="T10" fmla="*/ 0 h 43200"/>
              <a:gd name="T11" fmla="*/ 21929 w 21929"/>
              <a:gd name="T12" fmla="*/ 43200 h 43200"/>
            </a:gdLst>
            <a:ahLst/>
            <a:cxnLst>
              <a:cxn ang="T6">
                <a:pos x="T0" y="T1"/>
              </a:cxn>
              <a:cxn ang="T7">
                <a:pos x="T2" y="T3"/>
              </a:cxn>
              <a:cxn ang="T8">
                <a:pos x="T4" y="T5"/>
              </a:cxn>
            </a:cxnLst>
            <a:rect l="T9" t="T10" r="T11" b="T12"/>
            <a:pathLst>
              <a:path w="21929" h="43200" fill="none" extrusionOk="0">
                <a:moveTo>
                  <a:pt x="-1" y="2"/>
                </a:moveTo>
                <a:cubicBezTo>
                  <a:pt x="109" y="0"/>
                  <a:pt x="219" y="-1"/>
                  <a:pt x="329" y="0"/>
                </a:cubicBezTo>
                <a:cubicBezTo>
                  <a:pt x="12258" y="0"/>
                  <a:pt x="21929" y="9670"/>
                  <a:pt x="21929" y="21600"/>
                </a:cubicBezTo>
                <a:cubicBezTo>
                  <a:pt x="21929" y="33529"/>
                  <a:pt x="12258" y="43199"/>
                  <a:pt x="329" y="43200"/>
                </a:cubicBezTo>
              </a:path>
              <a:path w="21929" h="43200" stroke="0" extrusionOk="0">
                <a:moveTo>
                  <a:pt x="-1" y="2"/>
                </a:moveTo>
                <a:cubicBezTo>
                  <a:pt x="109" y="0"/>
                  <a:pt x="219" y="-1"/>
                  <a:pt x="329" y="0"/>
                </a:cubicBezTo>
                <a:cubicBezTo>
                  <a:pt x="12258" y="0"/>
                  <a:pt x="21929" y="9670"/>
                  <a:pt x="21929" y="21600"/>
                </a:cubicBezTo>
                <a:cubicBezTo>
                  <a:pt x="21929" y="33529"/>
                  <a:pt x="12258" y="43199"/>
                  <a:pt x="329" y="43200"/>
                </a:cubicBezTo>
                <a:lnTo>
                  <a:pt x="329" y="21600"/>
                </a:lnTo>
                <a:lnTo>
                  <a:pt x="-1" y="2"/>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999" name="Arc 127"/>
          <p:cNvSpPr>
            <a:spLocks/>
          </p:cNvSpPr>
          <p:nvPr/>
        </p:nvSpPr>
        <p:spPr bwMode="auto">
          <a:xfrm rot="6120000">
            <a:off x="2279650" y="4229100"/>
            <a:ext cx="104775" cy="168275"/>
          </a:xfrm>
          <a:custGeom>
            <a:avLst/>
            <a:gdLst>
              <a:gd name="T0" fmla="*/ 0 w 21929"/>
              <a:gd name="T1" fmla="*/ 164127 h 43200"/>
              <a:gd name="T2" fmla="*/ 89357423 w 21929"/>
              <a:gd name="T3" fmla="*/ 2147483646 h 43200"/>
              <a:gd name="T4" fmla="*/ 89357423 w 21929"/>
              <a:gd name="T5" fmla="*/ 1144834403 h 43200"/>
              <a:gd name="T6" fmla="*/ 0 60000 65536"/>
              <a:gd name="T7" fmla="*/ 0 60000 65536"/>
              <a:gd name="T8" fmla="*/ 0 60000 65536"/>
              <a:gd name="T9" fmla="*/ 0 w 21929"/>
              <a:gd name="T10" fmla="*/ 0 h 43200"/>
              <a:gd name="T11" fmla="*/ 21929 w 21929"/>
              <a:gd name="T12" fmla="*/ 43200 h 43200"/>
            </a:gdLst>
            <a:ahLst/>
            <a:cxnLst>
              <a:cxn ang="T6">
                <a:pos x="T0" y="T1"/>
              </a:cxn>
              <a:cxn ang="T7">
                <a:pos x="T2" y="T3"/>
              </a:cxn>
              <a:cxn ang="T8">
                <a:pos x="T4" y="T5"/>
              </a:cxn>
            </a:cxnLst>
            <a:rect l="T9" t="T10" r="T11" b="T12"/>
            <a:pathLst>
              <a:path w="21929" h="43200" fill="none" extrusionOk="0">
                <a:moveTo>
                  <a:pt x="-1" y="2"/>
                </a:moveTo>
                <a:cubicBezTo>
                  <a:pt x="109" y="0"/>
                  <a:pt x="219" y="-1"/>
                  <a:pt x="329" y="0"/>
                </a:cubicBezTo>
                <a:cubicBezTo>
                  <a:pt x="12258" y="0"/>
                  <a:pt x="21929" y="9670"/>
                  <a:pt x="21929" y="21600"/>
                </a:cubicBezTo>
                <a:cubicBezTo>
                  <a:pt x="21929" y="33529"/>
                  <a:pt x="12258" y="43199"/>
                  <a:pt x="329" y="43200"/>
                </a:cubicBezTo>
              </a:path>
              <a:path w="21929" h="43200" stroke="0" extrusionOk="0">
                <a:moveTo>
                  <a:pt x="-1" y="2"/>
                </a:moveTo>
                <a:cubicBezTo>
                  <a:pt x="109" y="0"/>
                  <a:pt x="219" y="-1"/>
                  <a:pt x="329" y="0"/>
                </a:cubicBezTo>
                <a:cubicBezTo>
                  <a:pt x="12258" y="0"/>
                  <a:pt x="21929" y="9670"/>
                  <a:pt x="21929" y="21600"/>
                </a:cubicBezTo>
                <a:cubicBezTo>
                  <a:pt x="21929" y="33529"/>
                  <a:pt x="12258" y="43199"/>
                  <a:pt x="329" y="43200"/>
                </a:cubicBezTo>
                <a:lnTo>
                  <a:pt x="329" y="21600"/>
                </a:lnTo>
                <a:lnTo>
                  <a:pt x="-1" y="2"/>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0000" name="Arc 128"/>
          <p:cNvSpPr>
            <a:spLocks/>
          </p:cNvSpPr>
          <p:nvPr/>
        </p:nvSpPr>
        <p:spPr bwMode="auto">
          <a:xfrm rot="840000">
            <a:off x="3587750" y="3324225"/>
            <a:ext cx="107950" cy="198438"/>
          </a:xfrm>
          <a:custGeom>
            <a:avLst/>
            <a:gdLst>
              <a:gd name="T0" fmla="*/ 982281894 w 21600"/>
              <a:gd name="T1" fmla="*/ 0 h 42783"/>
              <a:gd name="T2" fmla="*/ 1323205881 w 21600"/>
              <a:gd name="T3" fmla="*/ 2147483646 h 42783"/>
              <a:gd name="T4" fmla="*/ 0 w 21600"/>
              <a:gd name="T5" fmla="*/ 2147483646 h 42783"/>
              <a:gd name="T6" fmla="*/ 0 60000 65536"/>
              <a:gd name="T7" fmla="*/ 0 60000 65536"/>
              <a:gd name="T8" fmla="*/ 0 60000 65536"/>
              <a:gd name="T9" fmla="*/ 0 w 21600"/>
              <a:gd name="T10" fmla="*/ 0 h 42783"/>
              <a:gd name="T11" fmla="*/ 21600 w 21600"/>
              <a:gd name="T12" fmla="*/ 42783 h 42783"/>
            </a:gdLst>
            <a:ahLst/>
            <a:cxnLst>
              <a:cxn ang="T6">
                <a:pos x="T0" y="T1"/>
              </a:cxn>
              <a:cxn ang="T7">
                <a:pos x="T2" y="T3"/>
              </a:cxn>
              <a:cxn ang="T8">
                <a:pos x="T4" y="T5"/>
              </a:cxn>
            </a:cxnLst>
            <a:rect l="T9" t="T10" r="T11" b="T12"/>
            <a:pathLst>
              <a:path w="21600" h="42783" fill="none" extrusionOk="0">
                <a:moveTo>
                  <a:pt x="2524" y="-1"/>
                </a:moveTo>
                <a:cubicBezTo>
                  <a:pt x="13401" y="1279"/>
                  <a:pt x="21600" y="10499"/>
                  <a:pt x="21600" y="21452"/>
                </a:cubicBezTo>
                <a:cubicBezTo>
                  <a:pt x="21600" y="32068"/>
                  <a:pt x="13884" y="41111"/>
                  <a:pt x="3399" y="42782"/>
                </a:cubicBezTo>
              </a:path>
              <a:path w="21600" h="42783" stroke="0" extrusionOk="0">
                <a:moveTo>
                  <a:pt x="2524" y="-1"/>
                </a:moveTo>
                <a:cubicBezTo>
                  <a:pt x="13401" y="1279"/>
                  <a:pt x="21600" y="10499"/>
                  <a:pt x="21600" y="21452"/>
                </a:cubicBezTo>
                <a:cubicBezTo>
                  <a:pt x="21600" y="32068"/>
                  <a:pt x="13884" y="41111"/>
                  <a:pt x="3399" y="42782"/>
                </a:cubicBezTo>
                <a:lnTo>
                  <a:pt x="0" y="21452"/>
                </a:lnTo>
                <a:lnTo>
                  <a:pt x="2524" y="-1"/>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0001" name="Arc 129"/>
          <p:cNvSpPr>
            <a:spLocks/>
          </p:cNvSpPr>
          <p:nvPr/>
        </p:nvSpPr>
        <p:spPr bwMode="auto">
          <a:xfrm rot="3060000">
            <a:off x="1895475" y="4311650"/>
            <a:ext cx="104775" cy="168275"/>
          </a:xfrm>
          <a:custGeom>
            <a:avLst/>
            <a:gdLst>
              <a:gd name="T0" fmla="*/ 0 w 21929"/>
              <a:gd name="T1" fmla="*/ 164127 h 43200"/>
              <a:gd name="T2" fmla="*/ 89357423 w 21929"/>
              <a:gd name="T3" fmla="*/ 2147483646 h 43200"/>
              <a:gd name="T4" fmla="*/ 89357423 w 21929"/>
              <a:gd name="T5" fmla="*/ 1144834403 h 43200"/>
              <a:gd name="T6" fmla="*/ 0 60000 65536"/>
              <a:gd name="T7" fmla="*/ 0 60000 65536"/>
              <a:gd name="T8" fmla="*/ 0 60000 65536"/>
              <a:gd name="T9" fmla="*/ 0 w 21929"/>
              <a:gd name="T10" fmla="*/ 0 h 43200"/>
              <a:gd name="T11" fmla="*/ 21929 w 21929"/>
              <a:gd name="T12" fmla="*/ 43200 h 43200"/>
            </a:gdLst>
            <a:ahLst/>
            <a:cxnLst>
              <a:cxn ang="T6">
                <a:pos x="T0" y="T1"/>
              </a:cxn>
              <a:cxn ang="T7">
                <a:pos x="T2" y="T3"/>
              </a:cxn>
              <a:cxn ang="T8">
                <a:pos x="T4" y="T5"/>
              </a:cxn>
            </a:cxnLst>
            <a:rect l="T9" t="T10" r="T11" b="T12"/>
            <a:pathLst>
              <a:path w="21929" h="43200" fill="none" extrusionOk="0">
                <a:moveTo>
                  <a:pt x="-1" y="2"/>
                </a:moveTo>
                <a:cubicBezTo>
                  <a:pt x="109" y="0"/>
                  <a:pt x="219" y="-1"/>
                  <a:pt x="329" y="0"/>
                </a:cubicBezTo>
                <a:cubicBezTo>
                  <a:pt x="12258" y="0"/>
                  <a:pt x="21929" y="9670"/>
                  <a:pt x="21929" y="21600"/>
                </a:cubicBezTo>
                <a:cubicBezTo>
                  <a:pt x="21929" y="33529"/>
                  <a:pt x="12258" y="43199"/>
                  <a:pt x="329" y="43200"/>
                </a:cubicBezTo>
              </a:path>
              <a:path w="21929" h="43200" stroke="0" extrusionOk="0">
                <a:moveTo>
                  <a:pt x="-1" y="2"/>
                </a:moveTo>
                <a:cubicBezTo>
                  <a:pt x="109" y="0"/>
                  <a:pt x="219" y="-1"/>
                  <a:pt x="329" y="0"/>
                </a:cubicBezTo>
                <a:cubicBezTo>
                  <a:pt x="12258" y="0"/>
                  <a:pt x="21929" y="9670"/>
                  <a:pt x="21929" y="21600"/>
                </a:cubicBezTo>
                <a:cubicBezTo>
                  <a:pt x="21929" y="33529"/>
                  <a:pt x="12258" y="43199"/>
                  <a:pt x="329" y="43200"/>
                </a:cubicBezTo>
                <a:lnTo>
                  <a:pt x="329" y="21600"/>
                </a:lnTo>
                <a:lnTo>
                  <a:pt x="-1" y="2"/>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0002" name="Arc 130"/>
          <p:cNvSpPr>
            <a:spLocks/>
          </p:cNvSpPr>
          <p:nvPr/>
        </p:nvSpPr>
        <p:spPr bwMode="auto">
          <a:xfrm rot="9600000">
            <a:off x="3636963" y="4554538"/>
            <a:ext cx="168275" cy="101600"/>
          </a:xfrm>
          <a:custGeom>
            <a:avLst/>
            <a:gdLst>
              <a:gd name="T0" fmla="*/ 2147483646 w 43072"/>
              <a:gd name="T1" fmla="*/ 0 h 21600"/>
              <a:gd name="T2" fmla="*/ 0 w 43072"/>
              <a:gd name="T3" fmla="*/ 562610644 h 21600"/>
              <a:gd name="T4" fmla="*/ 1165374632 w 43072"/>
              <a:gd name="T5" fmla="*/ 0 h 21600"/>
              <a:gd name="T6" fmla="*/ 0 60000 65536"/>
              <a:gd name="T7" fmla="*/ 0 60000 65536"/>
              <a:gd name="T8" fmla="*/ 0 60000 65536"/>
              <a:gd name="T9" fmla="*/ 0 w 43072"/>
              <a:gd name="T10" fmla="*/ 0 h 21600"/>
              <a:gd name="T11" fmla="*/ 43072 w 43072"/>
              <a:gd name="T12" fmla="*/ 21600 h 21600"/>
            </a:gdLst>
            <a:ahLst/>
            <a:cxnLst>
              <a:cxn ang="T6">
                <a:pos x="T0" y="T1"/>
              </a:cxn>
              <a:cxn ang="T7">
                <a:pos x="T2" y="T3"/>
              </a:cxn>
              <a:cxn ang="T8">
                <a:pos x="T4" y="T5"/>
              </a:cxn>
            </a:cxnLst>
            <a:rect l="T9" t="T10" r="T11" b="T12"/>
            <a:pathLst>
              <a:path w="43072" h="21600" fill="none" extrusionOk="0">
                <a:moveTo>
                  <a:pt x="43072" y="0"/>
                </a:moveTo>
                <a:cubicBezTo>
                  <a:pt x="43072" y="11929"/>
                  <a:pt x="33401" y="21600"/>
                  <a:pt x="21472" y="21600"/>
                </a:cubicBezTo>
                <a:cubicBezTo>
                  <a:pt x="10451" y="21600"/>
                  <a:pt x="1197" y="13303"/>
                  <a:pt x="-1" y="2348"/>
                </a:cubicBezTo>
              </a:path>
              <a:path w="43072" h="21600" stroke="0" extrusionOk="0">
                <a:moveTo>
                  <a:pt x="43072" y="0"/>
                </a:moveTo>
                <a:cubicBezTo>
                  <a:pt x="43072" y="11929"/>
                  <a:pt x="33401" y="21600"/>
                  <a:pt x="21472" y="21600"/>
                </a:cubicBezTo>
                <a:cubicBezTo>
                  <a:pt x="10451" y="21600"/>
                  <a:pt x="1197" y="13303"/>
                  <a:pt x="-1" y="2348"/>
                </a:cubicBezTo>
                <a:lnTo>
                  <a:pt x="21472" y="0"/>
                </a:lnTo>
                <a:lnTo>
                  <a:pt x="43072" y="0"/>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0003" name="Arc 131"/>
          <p:cNvSpPr>
            <a:spLocks/>
          </p:cNvSpPr>
          <p:nvPr/>
        </p:nvSpPr>
        <p:spPr bwMode="auto">
          <a:xfrm rot="9600000">
            <a:off x="3833813" y="4459288"/>
            <a:ext cx="169862" cy="101600"/>
          </a:xfrm>
          <a:custGeom>
            <a:avLst/>
            <a:gdLst>
              <a:gd name="T0" fmla="*/ 2147483646 w 43072"/>
              <a:gd name="T1" fmla="*/ 0 h 21600"/>
              <a:gd name="T2" fmla="*/ 0 w 43072"/>
              <a:gd name="T3" fmla="*/ 562610644 h 21600"/>
              <a:gd name="T4" fmla="*/ 1256274093 w 43072"/>
              <a:gd name="T5" fmla="*/ 0 h 21600"/>
              <a:gd name="T6" fmla="*/ 0 60000 65536"/>
              <a:gd name="T7" fmla="*/ 0 60000 65536"/>
              <a:gd name="T8" fmla="*/ 0 60000 65536"/>
              <a:gd name="T9" fmla="*/ 0 w 43072"/>
              <a:gd name="T10" fmla="*/ 0 h 21600"/>
              <a:gd name="T11" fmla="*/ 43072 w 43072"/>
              <a:gd name="T12" fmla="*/ 21600 h 21600"/>
            </a:gdLst>
            <a:ahLst/>
            <a:cxnLst>
              <a:cxn ang="T6">
                <a:pos x="T0" y="T1"/>
              </a:cxn>
              <a:cxn ang="T7">
                <a:pos x="T2" y="T3"/>
              </a:cxn>
              <a:cxn ang="T8">
                <a:pos x="T4" y="T5"/>
              </a:cxn>
            </a:cxnLst>
            <a:rect l="T9" t="T10" r="T11" b="T12"/>
            <a:pathLst>
              <a:path w="43072" h="21600" fill="none" extrusionOk="0">
                <a:moveTo>
                  <a:pt x="43072" y="0"/>
                </a:moveTo>
                <a:cubicBezTo>
                  <a:pt x="43072" y="11929"/>
                  <a:pt x="33401" y="21600"/>
                  <a:pt x="21472" y="21600"/>
                </a:cubicBezTo>
                <a:cubicBezTo>
                  <a:pt x="10451" y="21600"/>
                  <a:pt x="1197" y="13303"/>
                  <a:pt x="-1" y="2348"/>
                </a:cubicBezTo>
              </a:path>
              <a:path w="43072" h="21600" stroke="0" extrusionOk="0">
                <a:moveTo>
                  <a:pt x="43072" y="0"/>
                </a:moveTo>
                <a:cubicBezTo>
                  <a:pt x="43072" y="11929"/>
                  <a:pt x="33401" y="21600"/>
                  <a:pt x="21472" y="21600"/>
                </a:cubicBezTo>
                <a:cubicBezTo>
                  <a:pt x="10451" y="21600"/>
                  <a:pt x="1197" y="13303"/>
                  <a:pt x="-1" y="2348"/>
                </a:cubicBezTo>
                <a:lnTo>
                  <a:pt x="21472" y="0"/>
                </a:lnTo>
                <a:lnTo>
                  <a:pt x="43072" y="0"/>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0004" name="Arc 132"/>
          <p:cNvSpPr>
            <a:spLocks/>
          </p:cNvSpPr>
          <p:nvPr/>
        </p:nvSpPr>
        <p:spPr bwMode="auto">
          <a:xfrm rot="-8700000">
            <a:off x="4076700" y="4421188"/>
            <a:ext cx="171450" cy="101600"/>
          </a:xfrm>
          <a:custGeom>
            <a:avLst/>
            <a:gdLst>
              <a:gd name="T0" fmla="*/ 2147483646 w 43074"/>
              <a:gd name="T1" fmla="*/ 0 h 21600"/>
              <a:gd name="T2" fmla="*/ 0 w 43074"/>
              <a:gd name="T3" fmla="*/ 558072403 h 21600"/>
              <a:gd name="T4" fmla="*/ 1352972917 w 43074"/>
              <a:gd name="T5" fmla="*/ 0 h 21600"/>
              <a:gd name="T6" fmla="*/ 0 60000 65536"/>
              <a:gd name="T7" fmla="*/ 0 60000 65536"/>
              <a:gd name="T8" fmla="*/ 0 60000 65536"/>
              <a:gd name="T9" fmla="*/ 0 w 43074"/>
              <a:gd name="T10" fmla="*/ 0 h 21600"/>
              <a:gd name="T11" fmla="*/ 43074 w 43074"/>
              <a:gd name="T12" fmla="*/ 21600 h 21600"/>
            </a:gdLst>
            <a:ahLst/>
            <a:cxnLst>
              <a:cxn ang="T6">
                <a:pos x="T0" y="T1"/>
              </a:cxn>
              <a:cxn ang="T7">
                <a:pos x="T2" y="T3"/>
              </a:cxn>
              <a:cxn ang="T8">
                <a:pos x="T4" y="T5"/>
              </a:cxn>
            </a:cxnLst>
            <a:rect l="T9" t="T10" r="T11" b="T12"/>
            <a:pathLst>
              <a:path w="43074" h="21600" fill="none" extrusionOk="0">
                <a:moveTo>
                  <a:pt x="43074" y="0"/>
                </a:moveTo>
                <a:cubicBezTo>
                  <a:pt x="43074" y="11929"/>
                  <a:pt x="33403" y="21600"/>
                  <a:pt x="21474" y="21600"/>
                </a:cubicBezTo>
                <a:cubicBezTo>
                  <a:pt x="10446" y="21600"/>
                  <a:pt x="1189" y="13292"/>
                  <a:pt x="-1" y="2329"/>
                </a:cubicBezTo>
              </a:path>
              <a:path w="43074" h="21600" stroke="0" extrusionOk="0">
                <a:moveTo>
                  <a:pt x="43074" y="0"/>
                </a:moveTo>
                <a:cubicBezTo>
                  <a:pt x="43074" y="11929"/>
                  <a:pt x="33403" y="21600"/>
                  <a:pt x="21474" y="21600"/>
                </a:cubicBezTo>
                <a:cubicBezTo>
                  <a:pt x="10446" y="21600"/>
                  <a:pt x="1189" y="13292"/>
                  <a:pt x="-1" y="2329"/>
                </a:cubicBezTo>
                <a:lnTo>
                  <a:pt x="21474" y="0"/>
                </a:lnTo>
                <a:lnTo>
                  <a:pt x="43074" y="0"/>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0005" name="Arc 133"/>
          <p:cNvSpPr>
            <a:spLocks/>
          </p:cNvSpPr>
          <p:nvPr/>
        </p:nvSpPr>
        <p:spPr bwMode="auto">
          <a:xfrm rot="-8700000">
            <a:off x="4246563" y="4522788"/>
            <a:ext cx="169862" cy="101600"/>
          </a:xfrm>
          <a:custGeom>
            <a:avLst/>
            <a:gdLst>
              <a:gd name="T0" fmla="*/ 2147483646 w 43074"/>
              <a:gd name="T1" fmla="*/ 0 h 21600"/>
              <a:gd name="T2" fmla="*/ 0 w 43074"/>
              <a:gd name="T3" fmla="*/ 558072403 h 21600"/>
              <a:gd name="T4" fmla="*/ 1255924539 w 43074"/>
              <a:gd name="T5" fmla="*/ 0 h 21600"/>
              <a:gd name="T6" fmla="*/ 0 60000 65536"/>
              <a:gd name="T7" fmla="*/ 0 60000 65536"/>
              <a:gd name="T8" fmla="*/ 0 60000 65536"/>
              <a:gd name="T9" fmla="*/ 0 w 43074"/>
              <a:gd name="T10" fmla="*/ 0 h 21600"/>
              <a:gd name="T11" fmla="*/ 43074 w 43074"/>
              <a:gd name="T12" fmla="*/ 21600 h 21600"/>
            </a:gdLst>
            <a:ahLst/>
            <a:cxnLst>
              <a:cxn ang="T6">
                <a:pos x="T0" y="T1"/>
              </a:cxn>
              <a:cxn ang="T7">
                <a:pos x="T2" y="T3"/>
              </a:cxn>
              <a:cxn ang="T8">
                <a:pos x="T4" y="T5"/>
              </a:cxn>
            </a:cxnLst>
            <a:rect l="T9" t="T10" r="T11" b="T12"/>
            <a:pathLst>
              <a:path w="43074" h="21600" fill="none" extrusionOk="0">
                <a:moveTo>
                  <a:pt x="43074" y="0"/>
                </a:moveTo>
                <a:cubicBezTo>
                  <a:pt x="43074" y="11929"/>
                  <a:pt x="33403" y="21600"/>
                  <a:pt x="21474" y="21600"/>
                </a:cubicBezTo>
                <a:cubicBezTo>
                  <a:pt x="10446" y="21600"/>
                  <a:pt x="1189" y="13292"/>
                  <a:pt x="-1" y="2329"/>
                </a:cubicBezTo>
              </a:path>
              <a:path w="43074" h="21600" stroke="0" extrusionOk="0">
                <a:moveTo>
                  <a:pt x="43074" y="0"/>
                </a:moveTo>
                <a:cubicBezTo>
                  <a:pt x="43074" y="11929"/>
                  <a:pt x="33403" y="21600"/>
                  <a:pt x="21474" y="21600"/>
                </a:cubicBezTo>
                <a:cubicBezTo>
                  <a:pt x="10446" y="21600"/>
                  <a:pt x="1189" y="13292"/>
                  <a:pt x="-1" y="2329"/>
                </a:cubicBezTo>
                <a:lnTo>
                  <a:pt x="21474" y="0"/>
                </a:lnTo>
                <a:lnTo>
                  <a:pt x="43074" y="0"/>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0006" name="Oval 134"/>
          <p:cNvSpPr>
            <a:spLocks noChangeArrowheads="1"/>
          </p:cNvSpPr>
          <p:nvPr/>
        </p:nvSpPr>
        <p:spPr bwMode="auto">
          <a:xfrm>
            <a:off x="3128963" y="1511300"/>
            <a:ext cx="358775" cy="406400"/>
          </a:xfrm>
          <a:prstGeom prst="ellipse">
            <a:avLst/>
          </a:prstGeom>
          <a:solidFill>
            <a:srgbClr val="FF0000"/>
          </a:solidFill>
          <a:ln w="12700">
            <a:solidFill>
              <a:srgbClr val="FF0000"/>
            </a:solidFill>
            <a:round/>
            <a:headEnd/>
            <a:tailEnd/>
          </a:ln>
        </p:spPr>
        <p:txBody>
          <a:bodyPr wrap="none"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Tree>
    <p:extLst>
      <p:ext uri="{BB962C8B-B14F-4D97-AF65-F5344CB8AC3E}">
        <p14:creationId xmlns:p14="http://schemas.microsoft.com/office/powerpoint/2010/main" val="44511972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225" y="3638550"/>
            <a:ext cx="39814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333750"/>
            <a:ext cx="4343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452438"/>
            <a:ext cx="43434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57200"/>
            <a:ext cx="3886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Rectangle 5"/>
          <p:cNvSpPr>
            <a:spLocks noChangeArrowheads="1"/>
          </p:cNvSpPr>
          <p:nvPr/>
        </p:nvSpPr>
        <p:spPr bwMode="auto">
          <a:xfrm>
            <a:off x="473075" y="6089650"/>
            <a:ext cx="1905000" cy="38100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8420" tIns="49211" rIns="98420" bIns="49211"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tr-TR" altLang="tr-TR" sz="2800" b="1" i="1">
                <a:solidFill>
                  <a:srgbClr val="FFFF00"/>
                </a:solidFill>
                <a:latin typeface="Times New Roman" panose="02020603050405020304" pitchFamily="18" charset="0"/>
              </a:rPr>
              <a:t>Bağımlılık</a:t>
            </a:r>
            <a:endParaRPr lang="en-US" altLang="tr-TR" sz="2800" b="1" i="1">
              <a:solidFill>
                <a:schemeClr val="bg1"/>
              </a:solidFill>
              <a:latin typeface="Times New Roman" panose="02020603050405020304" pitchFamily="18" charset="0"/>
            </a:endParaRPr>
          </a:p>
        </p:txBody>
      </p:sp>
      <p:sp>
        <p:nvSpPr>
          <p:cNvPr id="81927" name="Rectangle 8"/>
          <p:cNvSpPr>
            <a:spLocks noChangeArrowheads="1"/>
          </p:cNvSpPr>
          <p:nvPr/>
        </p:nvSpPr>
        <p:spPr bwMode="auto">
          <a:xfrm>
            <a:off x="5189538" y="6073775"/>
            <a:ext cx="3398837" cy="525463"/>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8435" tIns="49218" rIns="98435" bIns="49218">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tr-TR" altLang="tr-TR" sz="2800" b="1" i="1">
                <a:solidFill>
                  <a:srgbClr val="FFFF00"/>
                </a:solidFill>
                <a:latin typeface="Times New Roman" panose="02020603050405020304" pitchFamily="18" charset="0"/>
              </a:rPr>
              <a:t>Keyf</a:t>
            </a:r>
            <a:r>
              <a:rPr lang="en-US" altLang="tr-TR" sz="2800" b="1" i="1">
                <a:solidFill>
                  <a:srgbClr val="FFFF00"/>
                </a:solidFill>
                <a:latin typeface="Times New Roman" panose="02020603050405020304" pitchFamily="18" charset="0"/>
              </a:rPr>
              <a:t>&amp;</a:t>
            </a:r>
            <a:r>
              <a:rPr lang="tr-TR" altLang="tr-TR" sz="2800" b="1" i="1">
                <a:solidFill>
                  <a:srgbClr val="FFFF00"/>
                </a:solidFill>
                <a:latin typeface="Times New Roman" panose="02020603050405020304" pitchFamily="18" charset="0"/>
              </a:rPr>
              <a:t>iyi olma</a:t>
            </a:r>
            <a:endParaRPr lang="en-US" altLang="tr-TR" sz="2800" b="1" i="1">
              <a:solidFill>
                <a:schemeClr val="bg1"/>
              </a:solidFill>
              <a:latin typeface="Times New Roman" panose="02020603050405020304" pitchFamily="18" charset="0"/>
            </a:endParaRPr>
          </a:p>
        </p:txBody>
      </p:sp>
      <p:sp>
        <p:nvSpPr>
          <p:cNvPr id="81928" name="Rectangle 11"/>
          <p:cNvSpPr>
            <a:spLocks noChangeArrowheads="1"/>
          </p:cNvSpPr>
          <p:nvPr/>
        </p:nvSpPr>
        <p:spPr bwMode="auto">
          <a:xfrm>
            <a:off x="5867400" y="2628900"/>
            <a:ext cx="2049463" cy="3111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8420" tIns="49211" rIns="98420" bIns="49211"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tr-TR" altLang="tr-TR" sz="2800" b="1" i="1">
                <a:solidFill>
                  <a:srgbClr val="FFFF00"/>
                </a:solidFill>
                <a:latin typeface="Times New Roman" panose="02020603050405020304" pitchFamily="18" charset="0"/>
              </a:rPr>
              <a:t>Heyecan</a:t>
            </a:r>
            <a:endParaRPr lang="en-US" altLang="tr-TR" sz="2800" b="1" i="1">
              <a:solidFill>
                <a:schemeClr val="bg1"/>
              </a:solidFill>
              <a:latin typeface="Times New Roman" panose="02020603050405020304" pitchFamily="18" charset="0"/>
            </a:endParaRPr>
          </a:p>
        </p:txBody>
      </p:sp>
      <p:sp>
        <p:nvSpPr>
          <p:cNvPr id="81929" name="Rectangle 14"/>
          <p:cNvSpPr>
            <a:spLocks noChangeArrowheads="1"/>
          </p:cNvSpPr>
          <p:nvPr/>
        </p:nvSpPr>
        <p:spPr bwMode="auto">
          <a:xfrm>
            <a:off x="2279650" y="1614488"/>
            <a:ext cx="2035175" cy="354012"/>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8435" tIns="49218" rIns="98435" bIns="49218" anchor="b">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lnSpc>
                <a:spcPct val="60000"/>
              </a:lnSpc>
              <a:spcBef>
                <a:spcPct val="50000"/>
              </a:spcBef>
              <a:buFontTx/>
              <a:buNone/>
            </a:pPr>
            <a:r>
              <a:rPr lang="tr-TR" altLang="tr-TR" sz="2800" b="1" i="1">
                <a:solidFill>
                  <a:srgbClr val="FFFF00"/>
                </a:solidFill>
                <a:latin typeface="Times New Roman" panose="02020603050405020304" pitchFamily="18" charset="0"/>
              </a:rPr>
              <a:t>Hareket</a:t>
            </a:r>
            <a:endParaRPr lang="en-US" altLang="tr-TR" sz="2800" b="1">
              <a:latin typeface="Times New Roman" panose="02020603050405020304" pitchFamily="18" charset="0"/>
            </a:endParaRPr>
          </a:p>
        </p:txBody>
      </p:sp>
      <p:pic>
        <p:nvPicPr>
          <p:cNvPr id="8193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6050" y="2276475"/>
            <a:ext cx="29718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1" name="Rectangle 13"/>
          <p:cNvSpPr>
            <a:spLocks noGrp="1" noChangeArrowheads="1"/>
          </p:cNvSpPr>
          <p:nvPr>
            <p:ph type="title" idx="4294967295"/>
          </p:nvPr>
        </p:nvSpPr>
        <p:spPr>
          <a:xfrm>
            <a:off x="5189538" y="3200400"/>
            <a:ext cx="2743200" cy="685800"/>
          </a:xfrm>
          <a:solidFill>
            <a:srgbClr val="FF0000"/>
          </a:solidFill>
        </p:spPr>
        <p:txBody>
          <a:bodyPr/>
          <a:lstStyle/>
          <a:p>
            <a:pPr eaLnBrk="1" hangingPunct="1"/>
            <a:r>
              <a:rPr lang="en-US" altLang="tr-TR" i="1" smtClean="0">
                <a:solidFill>
                  <a:schemeClr val="tx1"/>
                </a:solidFill>
                <a:ea typeface="ＭＳ Ｐゴシック" panose="020B0600070205080204" pitchFamily="34" charset="-128"/>
              </a:rPr>
              <a:t>Dopamine</a:t>
            </a:r>
            <a:endParaRPr lang="en-US" altLang="tr-TR" smtClean="0">
              <a:solidFill>
                <a:schemeClr val="tx1"/>
              </a:solidFill>
              <a:ea typeface="ＭＳ Ｐゴシック" panose="020B0600070205080204" pitchFamily="34" charset="-128"/>
            </a:endParaRPr>
          </a:p>
        </p:txBody>
      </p:sp>
    </p:spTree>
    <p:extLst>
      <p:ext uri="{BB962C8B-B14F-4D97-AF65-F5344CB8AC3E}">
        <p14:creationId xmlns:p14="http://schemas.microsoft.com/office/powerpoint/2010/main" val="3484516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descr="256612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657225"/>
            <a:ext cx="8677275" cy="557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061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Da"/>
          <p:cNvPicPr>
            <a:picLocks noChangeAspect="1" noChangeArrowheads="1"/>
          </p:cNvPicPr>
          <p:nvPr/>
        </p:nvPicPr>
        <p:blipFill>
          <a:blip r:embed="rId2" cstate="email">
            <a:extLst>
              <a:ext uri="{28A0092B-C50C-407E-A947-70E740481C1C}">
                <a14:useLocalDpi xmlns:a14="http://schemas.microsoft.com/office/drawing/2010/main" val="0"/>
              </a:ext>
            </a:extLst>
          </a:blip>
          <a:srcRect l="5000" r="2499"/>
          <a:stretch>
            <a:fillRect/>
          </a:stretch>
        </p:blipFill>
        <p:spPr bwMode="auto">
          <a:xfrm>
            <a:off x="693738" y="685800"/>
            <a:ext cx="7721600" cy="5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ext Box 3"/>
          <p:cNvSpPr txBox="1">
            <a:spLocks noChangeArrowheads="1"/>
          </p:cNvSpPr>
          <p:nvPr/>
        </p:nvSpPr>
        <p:spPr bwMode="auto">
          <a:xfrm>
            <a:off x="619125" y="4572000"/>
            <a:ext cx="14335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tr-TR" altLang="tr-TR" sz="1800" b="1">
                <a:latin typeface="Calibri" panose="020F0502020204030204" pitchFamily="34" charset="0"/>
              </a:rPr>
              <a:t>Mezokortikal</a:t>
            </a:r>
          </a:p>
          <a:p>
            <a:pPr>
              <a:spcBef>
                <a:spcPct val="0"/>
              </a:spcBef>
              <a:buFontTx/>
              <a:buNone/>
            </a:pPr>
            <a:r>
              <a:rPr lang="tr-TR" altLang="tr-TR" sz="1800" b="1">
                <a:latin typeface="Calibri" panose="020F0502020204030204" pitchFamily="34" charset="0"/>
              </a:rPr>
              <a:t>yolak</a:t>
            </a:r>
            <a:endParaRPr lang="en-US" altLang="tr-TR" sz="1800" b="1">
              <a:latin typeface="Calibri" panose="020F0502020204030204" pitchFamily="34" charset="0"/>
            </a:endParaRPr>
          </a:p>
        </p:txBody>
      </p:sp>
      <p:sp>
        <p:nvSpPr>
          <p:cNvPr id="84996" name="Text Box 4"/>
          <p:cNvSpPr txBox="1">
            <a:spLocks noChangeArrowheads="1"/>
          </p:cNvSpPr>
          <p:nvPr/>
        </p:nvSpPr>
        <p:spPr bwMode="auto">
          <a:xfrm>
            <a:off x="1744663" y="5257800"/>
            <a:ext cx="1844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tr-TR" altLang="tr-TR" sz="1800" b="1">
                <a:latin typeface="Calibri" panose="020F0502020204030204" pitchFamily="34" charset="0"/>
              </a:rPr>
              <a:t>Tubero-hipofizyal</a:t>
            </a:r>
          </a:p>
          <a:p>
            <a:pPr>
              <a:spcBef>
                <a:spcPct val="0"/>
              </a:spcBef>
              <a:buFontTx/>
              <a:buNone/>
            </a:pPr>
            <a:r>
              <a:rPr lang="tr-TR" altLang="tr-TR" sz="1800" b="1">
                <a:latin typeface="Calibri" panose="020F0502020204030204" pitchFamily="34" charset="0"/>
              </a:rPr>
              <a:t>yolak</a:t>
            </a:r>
            <a:endParaRPr lang="en-US" altLang="tr-TR" sz="1800" b="1">
              <a:latin typeface="Calibri" panose="020F0502020204030204" pitchFamily="34" charset="0"/>
            </a:endParaRPr>
          </a:p>
        </p:txBody>
      </p:sp>
      <p:sp>
        <p:nvSpPr>
          <p:cNvPr id="84997" name="Text Box 5"/>
          <p:cNvSpPr txBox="1">
            <a:spLocks noChangeArrowheads="1"/>
          </p:cNvSpPr>
          <p:nvPr/>
        </p:nvSpPr>
        <p:spPr bwMode="auto">
          <a:xfrm>
            <a:off x="2119313" y="188913"/>
            <a:ext cx="4905375" cy="4000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tr-TR" altLang="tr-TR" sz="2000" b="1">
                <a:solidFill>
                  <a:srgbClr val="FF9966"/>
                </a:solidFill>
                <a:latin typeface="Calibri" panose="020F0502020204030204" pitchFamily="34" charset="0"/>
              </a:rPr>
              <a:t>DOPAMİNERJİK YOLAKLAR VE ÖDÜL SİSTEMİ</a:t>
            </a:r>
            <a:endParaRPr lang="en-US" altLang="tr-TR" sz="2000" b="1">
              <a:solidFill>
                <a:srgbClr val="FF9966"/>
              </a:solidFill>
              <a:latin typeface="Calibri" panose="020F0502020204030204" pitchFamily="34" charset="0"/>
            </a:endParaRPr>
          </a:p>
        </p:txBody>
      </p:sp>
      <p:sp>
        <p:nvSpPr>
          <p:cNvPr id="84998" name="Text Box 6"/>
          <p:cNvSpPr txBox="1">
            <a:spLocks noChangeArrowheads="1"/>
          </p:cNvSpPr>
          <p:nvPr/>
        </p:nvSpPr>
        <p:spPr bwMode="auto">
          <a:xfrm>
            <a:off x="4722813" y="4724400"/>
            <a:ext cx="1300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tr-TR" altLang="tr-TR" sz="1800" b="1">
                <a:latin typeface="Calibri" panose="020F0502020204030204" pitchFamily="34" charset="0"/>
              </a:rPr>
              <a:t>Mezolimbik</a:t>
            </a:r>
          </a:p>
          <a:p>
            <a:pPr>
              <a:spcBef>
                <a:spcPct val="0"/>
              </a:spcBef>
              <a:buFontTx/>
              <a:buNone/>
            </a:pPr>
            <a:r>
              <a:rPr lang="tr-TR" altLang="tr-TR" sz="1800" b="1">
                <a:latin typeface="Calibri" panose="020F0502020204030204" pitchFamily="34" charset="0"/>
              </a:rPr>
              <a:t>yolak</a:t>
            </a:r>
            <a:endParaRPr lang="en-US" altLang="tr-TR" sz="1800" b="1">
              <a:latin typeface="Calibri" panose="020F0502020204030204" pitchFamily="34" charset="0"/>
            </a:endParaRPr>
          </a:p>
        </p:txBody>
      </p:sp>
      <p:sp>
        <p:nvSpPr>
          <p:cNvPr id="84999" name="Text Box 7"/>
          <p:cNvSpPr txBox="1">
            <a:spLocks noChangeArrowheads="1"/>
          </p:cNvSpPr>
          <p:nvPr/>
        </p:nvSpPr>
        <p:spPr bwMode="auto">
          <a:xfrm>
            <a:off x="5867400" y="2438400"/>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tr-TR" altLang="tr-TR" sz="1800" b="1">
                <a:latin typeface="Calibri" panose="020F0502020204030204" pitchFamily="34" charset="0"/>
              </a:rPr>
              <a:t>Nigrostriatal</a:t>
            </a:r>
          </a:p>
          <a:p>
            <a:pPr>
              <a:spcBef>
                <a:spcPct val="0"/>
              </a:spcBef>
              <a:buFontTx/>
              <a:buNone/>
            </a:pPr>
            <a:r>
              <a:rPr lang="tr-TR" altLang="tr-TR" sz="1800" b="1">
                <a:latin typeface="Calibri" panose="020F0502020204030204" pitchFamily="34" charset="0"/>
              </a:rPr>
              <a:t>yolak</a:t>
            </a:r>
            <a:endParaRPr lang="en-US" altLang="tr-TR" sz="1800" b="1">
              <a:latin typeface="Calibri" panose="020F0502020204030204" pitchFamily="34" charset="0"/>
            </a:endParaRPr>
          </a:p>
        </p:txBody>
      </p:sp>
    </p:spTree>
    <p:extLst>
      <p:ext uri="{BB962C8B-B14F-4D97-AF65-F5344CB8AC3E}">
        <p14:creationId xmlns:p14="http://schemas.microsoft.com/office/powerpoint/2010/main" val="123818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Picture 4" descr="white nid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80400" y="6437313"/>
            <a:ext cx="642938"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952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Text Box 2"/>
          <p:cNvSpPr txBox="1">
            <a:spLocks noChangeArrowheads="1"/>
          </p:cNvSpPr>
          <p:nvPr/>
        </p:nvSpPr>
        <p:spPr bwMode="auto">
          <a:xfrm>
            <a:off x="6665913" y="2874963"/>
            <a:ext cx="19081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2000">
                <a:solidFill>
                  <a:srgbClr val="FFFF00"/>
                </a:solidFill>
                <a:latin typeface="Arial Black" panose="020B0A04020102020204" pitchFamily="34" charset="0"/>
              </a:rPr>
              <a:t>dopamine </a:t>
            </a:r>
          </a:p>
          <a:p>
            <a:pPr>
              <a:spcBef>
                <a:spcPct val="0"/>
              </a:spcBef>
              <a:buFontTx/>
              <a:buNone/>
            </a:pPr>
            <a:r>
              <a:rPr lang="en-US" altLang="tr-TR" sz="2000">
                <a:solidFill>
                  <a:srgbClr val="FFFF00"/>
                </a:solidFill>
                <a:latin typeface="Arial Black" panose="020B0A04020102020204" pitchFamily="34" charset="0"/>
              </a:rPr>
              <a:t>transporters</a:t>
            </a:r>
          </a:p>
        </p:txBody>
      </p:sp>
      <p:sp>
        <p:nvSpPr>
          <p:cNvPr id="88068" name="Line 4"/>
          <p:cNvSpPr>
            <a:spLocks noChangeShapeType="1"/>
          </p:cNvSpPr>
          <p:nvPr/>
        </p:nvSpPr>
        <p:spPr bwMode="auto">
          <a:xfrm flipH="1" flipV="1">
            <a:off x="7250113" y="2401888"/>
            <a:ext cx="268287" cy="500062"/>
          </a:xfrm>
          <a:prstGeom prst="line">
            <a:avLst/>
          </a:prstGeom>
          <a:noFill/>
          <a:ln w="476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8069" name="Line 3"/>
          <p:cNvSpPr>
            <a:spLocks noChangeShapeType="1"/>
          </p:cNvSpPr>
          <p:nvPr/>
        </p:nvSpPr>
        <p:spPr bwMode="auto">
          <a:xfrm flipH="1">
            <a:off x="5935663" y="3203575"/>
            <a:ext cx="646112" cy="95250"/>
          </a:xfrm>
          <a:prstGeom prst="line">
            <a:avLst/>
          </a:prstGeom>
          <a:noFill/>
          <a:ln w="476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pic>
        <p:nvPicPr>
          <p:cNvPr id="88070" name="Picture 7" descr="white nid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80400" y="6437313"/>
            <a:ext cx="642938"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346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Picture 4" descr="white nid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80400" y="6437313"/>
            <a:ext cx="642938"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760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92162" name="Rectangle 97"/>
          <p:cNvSpPr>
            <a:spLocks noChangeArrowheads="1"/>
          </p:cNvSpPr>
          <p:nvPr/>
        </p:nvSpPr>
        <p:spPr bwMode="auto">
          <a:xfrm>
            <a:off x="0" y="6550025"/>
            <a:ext cx="61706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a:solidFill>
                  <a:schemeClr val="bg1"/>
                </a:solidFill>
                <a:latin typeface="Times New Roman" panose="02020603050405020304" pitchFamily="18" charset="0"/>
              </a:rPr>
              <a:t>Di Chiara et al., Neuroscience, 1999.,</a:t>
            </a:r>
            <a:r>
              <a:rPr lang="en-US" altLang="tr-TR" sz="1400">
                <a:solidFill>
                  <a:schemeClr val="bg1"/>
                </a:solidFill>
                <a:latin typeface="Times New Roman" panose="02020603050405020304" pitchFamily="18" charset="0"/>
                <a:cs typeface="Arial" panose="020B0604020202020204" pitchFamily="34" charset="0"/>
              </a:rPr>
              <a:t>Fiorino and Phillips, J. Neuroscience, 1997.</a:t>
            </a:r>
          </a:p>
        </p:txBody>
      </p:sp>
      <p:sp>
        <p:nvSpPr>
          <p:cNvPr id="92163" name="Rectangle 98"/>
          <p:cNvSpPr>
            <a:spLocks noChangeArrowheads="1"/>
          </p:cNvSpPr>
          <p:nvPr/>
        </p:nvSpPr>
        <p:spPr bwMode="auto">
          <a:xfrm>
            <a:off x="666750" y="0"/>
            <a:ext cx="70278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kumimoji="1" lang="tr-TR" altLang="tr-TR" sz="4000" b="1" i="1" dirty="0">
                <a:solidFill>
                  <a:schemeClr val="accent1">
                    <a:lumMod val="20000"/>
                    <a:lumOff val="80000"/>
                  </a:schemeClr>
                </a:solidFill>
                <a:latin typeface="Times New Roman" panose="02020603050405020304" pitchFamily="18" charset="0"/>
                <a:cs typeface="Arial" panose="020B0604020202020204" pitchFamily="34" charset="0"/>
              </a:rPr>
              <a:t>Doğal keyif vericiler </a:t>
            </a:r>
            <a:r>
              <a:rPr kumimoji="1" lang="tr-TR" altLang="tr-TR" sz="4000" b="1" i="1" dirty="0" err="1">
                <a:solidFill>
                  <a:schemeClr val="accent1">
                    <a:lumMod val="20000"/>
                    <a:lumOff val="80000"/>
                  </a:schemeClr>
                </a:solidFill>
                <a:latin typeface="Times New Roman" panose="02020603050405020304" pitchFamily="18" charset="0"/>
                <a:cs typeface="Arial" panose="020B0604020202020204" pitchFamily="34" charset="0"/>
              </a:rPr>
              <a:t>dopamin</a:t>
            </a:r>
            <a:r>
              <a:rPr kumimoji="1" lang="tr-TR" altLang="tr-TR" sz="4000" b="1" i="1" dirty="0">
                <a:solidFill>
                  <a:schemeClr val="accent1">
                    <a:lumMod val="20000"/>
                    <a:lumOff val="80000"/>
                  </a:schemeClr>
                </a:solidFill>
                <a:latin typeface="Times New Roman" panose="02020603050405020304" pitchFamily="18" charset="0"/>
                <a:cs typeface="Arial" panose="020B0604020202020204" pitchFamily="34" charset="0"/>
              </a:rPr>
              <a:t> seviyesini </a:t>
            </a:r>
            <a:r>
              <a:rPr kumimoji="1" lang="tr-TR" altLang="tr-TR" sz="4000" b="1" i="1" dirty="0" smtClean="0">
                <a:solidFill>
                  <a:schemeClr val="accent1">
                    <a:lumMod val="20000"/>
                    <a:lumOff val="80000"/>
                  </a:schemeClr>
                </a:solidFill>
                <a:latin typeface="Times New Roman" panose="02020603050405020304" pitchFamily="18" charset="0"/>
                <a:cs typeface="Arial" panose="020B0604020202020204" pitchFamily="34" charset="0"/>
              </a:rPr>
              <a:t>yükseltir.</a:t>
            </a:r>
            <a:endParaRPr kumimoji="1" lang="en-US" altLang="tr-TR" sz="4000" b="1" i="1" dirty="0">
              <a:solidFill>
                <a:schemeClr val="accent1">
                  <a:lumMod val="20000"/>
                  <a:lumOff val="80000"/>
                </a:schemeClr>
              </a:solidFill>
              <a:latin typeface="Times New Roman" panose="02020603050405020304" pitchFamily="18" charset="0"/>
              <a:cs typeface="Arial" panose="020B0604020202020204" pitchFamily="34" charset="0"/>
            </a:endParaRPr>
          </a:p>
        </p:txBody>
      </p:sp>
      <p:sp>
        <p:nvSpPr>
          <p:cNvPr id="92164" name="Line 3"/>
          <p:cNvSpPr>
            <a:spLocks noChangeShapeType="1"/>
          </p:cNvSpPr>
          <p:nvPr/>
        </p:nvSpPr>
        <p:spPr bwMode="auto">
          <a:xfrm>
            <a:off x="1016000" y="2193925"/>
            <a:ext cx="1588" cy="279876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65" name="Line 4"/>
          <p:cNvSpPr>
            <a:spLocks noChangeShapeType="1"/>
          </p:cNvSpPr>
          <p:nvPr/>
        </p:nvSpPr>
        <p:spPr bwMode="auto">
          <a:xfrm>
            <a:off x="971550" y="4992688"/>
            <a:ext cx="44450"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66" name="Line 5"/>
          <p:cNvSpPr>
            <a:spLocks noChangeShapeType="1"/>
          </p:cNvSpPr>
          <p:nvPr/>
        </p:nvSpPr>
        <p:spPr bwMode="auto">
          <a:xfrm>
            <a:off x="971550" y="4295775"/>
            <a:ext cx="4445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67" name="Line 6"/>
          <p:cNvSpPr>
            <a:spLocks noChangeShapeType="1"/>
          </p:cNvSpPr>
          <p:nvPr/>
        </p:nvSpPr>
        <p:spPr bwMode="auto">
          <a:xfrm>
            <a:off x="971550" y="3597275"/>
            <a:ext cx="44450"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68" name="Line 7"/>
          <p:cNvSpPr>
            <a:spLocks noChangeShapeType="1"/>
          </p:cNvSpPr>
          <p:nvPr/>
        </p:nvSpPr>
        <p:spPr bwMode="auto">
          <a:xfrm>
            <a:off x="971550" y="2892425"/>
            <a:ext cx="4445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69" name="Line 8"/>
          <p:cNvSpPr>
            <a:spLocks noChangeShapeType="1"/>
          </p:cNvSpPr>
          <p:nvPr/>
        </p:nvSpPr>
        <p:spPr bwMode="auto">
          <a:xfrm>
            <a:off x="971550" y="2193925"/>
            <a:ext cx="44450"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0" name="Line 9"/>
          <p:cNvSpPr>
            <a:spLocks noChangeShapeType="1"/>
          </p:cNvSpPr>
          <p:nvPr/>
        </p:nvSpPr>
        <p:spPr bwMode="auto">
          <a:xfrm>
            <a:off x="1016000" y="4992688"/>
            <a:ext cx="2703513"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1" name="Line 10"/>
          <p:cNvSpPr>
            <a:spLocks noChangeShapeType="1"/>
          </p:cNvSpPr>
          <p:nvPr/>
        </p:nvSpPr>
        <p:spPr bwMode="auto">
          <a:xfrm flipV="1">
            <a:off x="1016000"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2" name="Line 11"/>
          <p:cNvSpPr>
            <a:spLocks noChangeShapeType="1"/>
          </p:cNvSpPr>
          <p:nvPr/>
        </p:nvSpPr>
        <p:spPr bwMode="auto">
          <a:xfrm flipV="1">
            <a:off x="1160463"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3" name="Line 12"/>
          <p:cNvSpPr>
            <a:spLocks noChangeShapeType="1"/>
          </p:cNvSpPr>
          <p:nvPr/>
        </p:nvSpPr>
        <p:spPr bwMode="auto">
          <a:xfrm flipV="1">
            <a:off x="1296988" y="4992688"/>
            <a:ext cx="158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4" name="Line 13"/>
          <p:cNvSpPr>
            <a:spLocks noChangeShapeType="1"/>
          </p:cNvSpPr>
          <p:nvPr/>
        </p:nvSpPr>
        <p:spPr bwMode="auto">
          <a:xfrm flipV="1">
            <a:off x="1441450"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5" name="Line 14"/>
          <p:cNvSpPr>
            <a:spLocks noChangeShapeType="1"/>
          </p:cNvSpPr>
          <p:nvPr/>
        </p:nvSpPr>
        <p:spPr bwMode="auto">
          <a:xfrm flipV="1">
            <a:off x="1587500"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6" name="Line 15"/>
          <p:cNvSpPr>
            <a:spLocks noChangeShapeType="1"/>
          </p:cNvSpPr>
          <p:nvPr/>
        </p:nvSpPr>
        <p:spPr bwMode="auto">
          <a:xfrm flipV="1">
            <a:off x="1724025"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7" name="Line 16"/>
          <p:cNvSpPr>
            <a:spLocks noChangeShapeType="1"/>
          </p:cNvSpPr>
          <p:nvPr/>
        </p:nvSpPr>
        <p:spPr bwMode="auto">
          <a:xfrm flipV="1">
            <a:off x="1868488" y="4992688"/>
            <a:ext cx="158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8" name="Line 17"/>
          <p:cNvSpPr>
            <a:spLocks noChangeShapeType="1"/>
          </p:cNvSpPr>
          <p:nvPr/>
        </p:nvSpPr>
        <p:spPr bwMode="auto">
          <a:xfrm flipV="1">
            <a:off x="2012950"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79" name="Line 18"/>
          <p:cNvSpPr>
            <a:spLocks noChangeShapeType="1"/>
          </p:cNvSpPr>
          <p:nvPr/>
        </p:nvSpPr>
        <p:spPr bwMode="auto">
          <a:xfrm flipV="1">
            <a:off x="2151063" y="4992688"/>
            <a:ext cx="158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0" name="Line 19"/>
          <p:cNvSpPr>
            <a:spLocks noChangeShapeType="1"/>
          </p:cNvSpPr>
          <p:nvPr/>
        </p:nvSpPr>
        <p:spPr bwMode="auto">
          <a:xfrm flipV="1">
            <a:off x="2295525"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1" name="Line 20"/>
          <p:cNvSpPr>
            <a:spLocks noChangeShapeType="1"/>
          </p:cNvSpPr>
          <p:nvPr/>
        </p:nvSpPr>
        <p:spPr bwMode="auto">
          <a:xfrm flipV="1">
            <a:off x="2439988" y="4992688"/>
            <a:ext cx="158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2" name="Line 21"/>
          <p:cNvSpPr>
            <a:spLocks noChangeShapeType="1"/>
          </p:cNvSpPr>
          <p:nvPr/>
        </p:nvSpPr>
        <p:spPr bwMode="auto">
          <a:xfrm flipV="1">
            <a:off x="2584450"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3" name="Line 22"/>
          <p:cNvSpPr>
            <a:spLocks noChangeShapeType="1"/>
          </p:cNvSpPr>
          <p:nvPr/>
        </p:nvSpPr>
        <p:spPr bwMode="auto">
          <a:xfrm flipV="1">
            <a:off x="2722563"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4" name="Line 23"/>
          <p:cNvSpPr>
            <a:spLocks noChangeShapeType="1"/>
          </p:cNvSpPr>
          <p:nvPr/>
        </p:nvSpPr>
        <p:spPr bwMode="auto">
          <a:xfrm flipV="1">
            <a:off x="2867025"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5" name="Line 24"/>
          <p:cNvSpPr>
            <a:spLocks noChangeShapeType="1"/>
          </p:cNvSpPr>
          <p:nvPr/>
        </p:nvSpPr>
        <p:spPr bwMode="auto">
          <a:xfrm flipV="1">
            <a:off x="3011488"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6" name="Line 25"/>
          <p:cNvSpPr>
            <a:spLocks noChangeShapeType="1"/>
          </p:cNvSpPr>
          <p:nvPr/>
        </p:nvSpPr>
        <p:spPr bwMode="auto">
          <a:xfrm flipV="1">
            <a:off x="3149600"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7" name="Line 26"/>
          <p:cNvSpPr>
            <a:spLocks noChangeShapeType="1"/>
          </p:cNvSpPr>
          <p:nvPr/>
        </p:nvSpPr>
        <p:spPr bwMode="auto">
          <a:xfrm flipV="1">
            <a:off x="3294063"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8" name="Line 27"/>
          <p:cNvSpPr>
            <a:spLocks noChangeShapeType="1"/>
          </p:cNvSpPr>
          <p:nvPr/>
        </p:nvSpPr>
        <p:spPr bwMode="auto">
          <a:xfrm flipV="1">
            <a:off x="3438525"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89" name="Line 28"/>
          <p:cNvSpPr>
            <a:spLocks noChangeShapeType="1"/>
          </p:cNvSpPr>
          <p:nvPr/>
        </p:nvSpPr>
        <p:spPr bwMode="auto">
          <a:xfrm flipV="1">
            <a:off x="3575050" y="4992688"/>
            <a:ext cx="1588"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0" name="Line 29"/>
          <p:cNvSpPr>
            <a:spLocks noChangeShapeType="1"/>
          </p:cNvSpPr>
          <p:nvPr/>
        </p:nvSpPr>
        <p:spPr bwMode="auto">
          <a:xfrm flipV="1">
            <a:off x="3719513" y="4992688"/>
            <a:ext cx="158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1" name="Line 30"/>
          <p:cNvSpPr>
            <a:spLocks noChangeShapeType="1"/>
          </p:cNvSpPr>
          <p:nvPr/>
        </p:nvSpPr>
        <p:spPr bwMode="auto">
          <a:xfrm>
            <a:off x="1087438" y="3597275"/>
            <a:ext cx="146050" cy="666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2" name="Line 31"/>
          <p:cNvSpPr>
            <a:spLocks noChangeShapeType="1"/>
          </p:cNvSpPr>
          <p:nvPr/>
        </p:nvSpPr>
        <p:spPr bwMode="auto">
          <a:xfrm flipV="1">
            <a:off x="1233488" y="3524250"/>
            <a:ext cx="136525"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3" name="Line 32"/>
          <p:cNvSpPr>
            <a:spLocks noChangeShapeType="1"/>
          </p:cNvSpPr>
          <p:nvPr/>
        </p:nvSpPr>
        <p:spPr bwMode="auto">
          <a:xfrm>
            <a:off x="1370013" y="3524250"/>
            <a:ext cx="144462" cy="5873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4" name="Line 33"/>
          <p:cNvSpPr>
            <a:spLocks noChangeShapeType="1"/>
          </p:cNvSpPr>
          <p:nvPr/>
        </p:nvSpPr>
        <p:spPr bwMode="auto">
          <a:xfrm>
            <a:off x="1514475" y="3582988"/>
            <a:ext cx="144463" cy="1539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5" name="Line 34"/>
          <p:cNvSpPr>
            <a:spLocks noChangeShapeType="1"/>
          </p:cNvSpPr>
          <p:nvPr/>
        </p:nvSpPr>
        <p:spPr bwMode="auto">
          <a:xfrm flipV="1">
            <a:off x="1658938" y="2892425"/>
            <a:ext cx="138112" cy="8445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6" name="Line 35"/>
          <p:cNvSpPr>
            <a:spLocks noChangeShapeType="1"/>
          </p:cNvSpPr>
          <p:nvPr/>
        </p:nvSpPr>
        <p:spPr bwMode="auto">
          <a:xfrm>
            <a:off x="1797050" y="2892425"/>
            <a:ext cx="144463" cy="13811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7" name="Line 36"/>
          <p:cNvSpPr>
            <a:spLocks noChangeShapeType="1"/>
          </p:cNvSpPr>
          <p:nvPr/>
        </p:nvSpPr>
        <p:spPr bwMode="auto">
          <a:xfrm>
            <a:off x="1941513" y="3030538"/>
            <a:ext cx="144462" cy="21431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8" name="Line 37"/>
          <p:cNvSpPr>
            <a:spLocks noChangeShapeType="1"/>
          </p:cNvSpPr>
          <p:nvPr/>
        </p:nvSpPr>
        <p:spPr bwMode="auto">
          <a:xfrm>
            <a:off x="2085975" y="3244850"/>
            <a:ext cx="136525"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199" name="Line 38"/>
          <p:cNvSpPr>
            <a:spLocks noChangeShapeType="1"/>
          </p:cNvSpPr>
          <p:nvPr/>
        </p:nvSpPr>
        <p:spPr bwMode="auto">
          <a:xfrm>
            <a:off x="2222500" y="3384550"/>
            <a:ext cx="144463" cy="428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0" name="Line 39"/>
          <p:cNvSpPr>
            <a:spLocks noChangeShapeType="1"/>
          </p:cNvSpPr>
          <p:nvPr/>
        </p:nvSpPr>
        <p:spPr bwMode="auto">
          <a:xfrm>
            <a:off x="2366963" y="3427413"/>
            <a:ext cx="146050" cy="158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1" name="Line 40"/>
          <p:cNvSpPr>
            <a:spLocks noChangeShapeType="1"/>
          </p:cNvSpPr>
          <p:nvPr/>
        </p:nvSpPr>
        <p:spPr bwMode="auto">
          <a:xfrm>
            <a:off x="2513013" y="3443288"/>
            <a:ext cx="136525" cy="222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2" name="Line 41"/>
          <p:cNvSpPr>
            <a:spLocks noChangeShapeType="1"/>
          </p:cNvSpPr>
          <p:nvPr/>
        </p:nvSpPr>
        <p:spPr bwMode="auto">
          <a:xfrm>
            <a:off x="2649538" y="3465513"/>
            <a:ext cx="144462"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3" name="Line 42"/>
          <p:cNvSpPr>
            <a:spLocks noChangeShapeType="1"/>
          </p:cNvSpPr>
          <p:nvPr/>
        </p:nvSpPr>
        <p:spPr bwMode="auto">
          <a:xfrm>
            <a:off x="2794000" y="3479800"/>
            <a:ext cx="144463" cy="444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4" name="Line 43"/>
          <p:cNvSpPr>
            <a:spLocks noChangeShapeType="1"/>
          </p:cNvSpPr>
          <p:nvPr/>
        </p:nvSpPr>
        <p:spPr bwMode="auto">
          <a:xfrm>
            <a:off x="2938463" y="3524250"/>
            <a:ext cx="138112" cy="28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5" name="Line 44"/>
          <p:cNvSpPr>
            <a:spLocks noChangeShapeType="1"/>
          </p:cNvSpPr>
          <p:nvPr/>
        </p:nvSpPr>
        <p:spPr bwMode="auto">
          <a:xfrm>
            <a:off x="3076575" y="3552825"/>
            <a:ext cx="144463" cy="301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6" name="Line 45"/>
          <p:cNvSpPr>
            <a:spLocks noChangeShapeType="1"/>
          </p:cNvSpPr>
          <p:nvPr/>
        </p:nvSpPr>
        <p:spPr bwMode="auto">
          <a:xfrm>
            <a:off x="3221038" y="3582988"/>
            <a:ext cx="144462"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7" name="Line 46"/>
          <p:cNvSpPr>
            <a:spLocks noChangeShapeType="1"/>
          </p:cNvSpPr>
          <p:nvPr/>
        </p:nvSpPr>
        <p:spPr bwMode="auto">
          <a:xfrm flipV="1">
            <a:off x="3365500" y="3582988"/>
            <a:ext cx="138113"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8" name="Line 47"/>
          <p:cNvSpPr>
            <a:spLocks noChangeShapeType="1"/>
          </p:cNvSpPr>
          <p:nvPr/>
        </p:nvSpPr>
        <p:spPr bwMode="auto">
          <a:xfrm>
            <a:off x="3503613" y="3582988"/>
            <a:ext cx="144462"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09" name="Rectangle 48"/>
          <p:cNvSpPr>
            <a:spLocks noChangeArrowheads="1"/>
          </p:cNvSpPr>
          <p:nvPr/>
        </p:nvSpPr>
        <p:spPr bwMode="auto">
          <a:xfrm>
            <a:off x="1036638" y="3544888"/>
            <a:ext cx="9525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0" name="Rectangle 49"/>
          <p:cNvSpPr>
            <a:spLocks noChangeArrowheads="1"/>
          </p:cNvSpPr>
          <p:nvPr/>
        </p:nvSpPr>
        <p:spPr bwMode="auto">
          <a:xfrm>
            <a:off x="1182688" y="3611563"/>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1" name="Rectangle 50"/>
          <p:cNvSpPr>
            <a:spLocks noChangeArrowheads="1"/>
          </p:cNvSpPr>
          <p:nvPr/>
        </p:nvSpPr>
        <p:spPr bwMode="auto">
          <a:xfrm>
            <a:off x="1319213" y="3471863"/>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2" name="Rectangle 51"/>
          <p:cNvSpPr>
            <a:spLocks noChangeArrowheads="1"/>
          </p:cNvSpPr>
          <p:nvPr/>
        </p:nvSpPr>
        <p:spPr bwMode="auto">
          <a:xfrm>
            <a:off x="1463675" y="3530600"/>
            <a:ext cx="9366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3" name="Rectangle 52"/>
          <p:cNvSpPr>
            <a:spLocks noChangeArrowheads="1"/>
          </p:cNvSpPr>
          <p:nvPr/>
        </p:nvSpPr>
        <p:spPr bwMode="auto">
          <a:xfrm>
            <a:off x="1608138" y="3684588"/>
            <a:ext cx="9525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4" name="Rectangle 53"/>
          <p:cNvSpPr>
            <a:spLocks noChangeArrowheads="1"/>
          </p:cNvSpPr>
          <p:nvPr/>
        </p:nvSpPr>
        <p:spPr bwMode="auto">
          <a:xfrm>
            <a:off x="1746250" y="2840038"/>
            <a:ext cx="9366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5" name="Rectangle 54"/>
          <p:cNvSpPr>
            <a:spLocks noChangeArrowheads="1"/>
          </p:cNvSpPr>
          <p:nvPr/>
        </p:nvSpPr>
        <p:spPr bwMode="auto">
          <a:xfrm>
            <a:off x="1890713" y="2979738"/>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6" name="Rectangle 55"/>
          <p:cNvSpPr>
            <a:spLocks noChangeArrowheads="1"/>
          </p:cNvSpPr>
          <p:nvPr/>
        </p:nvSpPr>
        <p:spPr bwMode="auto">
          <a:xfrm>
            <a:off x="2035175" y="3192463"/>
            <a:ext cx="9366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7" name="Rectangle 56"/>
          <p:cNvSpPr>
            <a:spLocks noChangeArrowheads="1"/>
          </p:cNvSpPr>
          <p:nvPr/>
        </p:nvSpPr>
        <p:spPr bwMode="auto">
          <a:xfrm>
            <a:off x="2173288" y="3332163"/>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8" name="Rectangle 57"/>
          <p:cNvSpPr>
            <a:spLocks noChangeArrowheads="1"/>
          </p:cNvSpPr>
          <p:nvPr/>
        </p:nvSpPr>
        <p:spPr bwMode="auto">
          <a:xfrm>
            <a:off x="2317750" y="3376613"/>
            <a:ext cx="9366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19" name="Rectangle 58"/>
          <p:cNvSpPr>
            <a:spLocks noChangeArrowheads="1"/>
          </p:cNvSpPr>
          <p:nvPr/>
        </p:nvSpPr>
        <p:spPr bwMode="auto">
          <a:xfrm>
            <a:off x="2462213" y="3390900"/>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0" name="Rectangle 59"/>
          <p:cNvSpPr>
            <a:spLocks noChangeArrowheads="1"/>
          </p:cNvSpPr>
          <p:nvPr/>
        </p:nvSpPr>
        <p:spPr bwMode="auto">
          <a:xfrm>
            <a:off x="2598738" y="3413125"/>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1" name="Rectangle 60"/>
          <p:cNvSpPr>
            <a:spLocks noChangeArrowheads="1"/>
          </p:cNvSpPr>
          <p:nvPr/>
        </p:nvSpPr>
        <p:spPr bwMode="auto">
          <a:xfrm>
            <a:off x="2743200" y="3427413"/>
            <a:ext cx="9525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2" name="Rectangle 61"/>
          <p:cNvSpPr>
            <a:spLocks noChangeArrowheads="1"/>
          </p:cNvSpPr>
          <p:nvPr/>
        </p:nvSpPr>
        <p:spPr bwMode="auto">
          <a:xfrm>
            <a:off x="2887663" y="3471863"/>
            <a:ext cx="95250"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3" name="Rectangle 62"/>
          <p:cNvSpPr>
            <a:spLocks noChangeArrowheads="1"/>
          </p:cNvSpPr>
          <p:nvPr/>
        </p:nvSpPr>
        <p:spPr bwMode="auto">
          <a:xfrm>
            <a:off x="3025775" y="3502025"/>
            <a:ext cx="9366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4" name="Rectangle 63"/>
          <p:cNvSpPr>
            <a:spLocks noChangeArrowheads="1"/>
          </p:cNvSpPr>
          <p:nvPr/>
        </p:nvSpPr>
        <p:spPr bwMode="auto">
          <a:xfrm>
            <a:off x="3170238" y="3530600"/>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5" name="Rectangle 64"/>
          <p:cNvSpPr>
            <a:spLocks noChangeArrowheads="1"/>
          </p:cNvSpPr>
          <p:nvPr/>
        </p:nvSpPr>
        <p:spPr bwMode="auto">
          <a:xfrm>
            <a:off x="3314700" y="3544888"/>
            <a:ext cx="9525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6" name="Rectangle 65"/>
          <p:cNvSpPr>
            <a:spLocks noChangeArrowheads="1"/>
          </p:cNvSpPr>
          <p:nvPr/>
        </p:nvSpPr>
        <p:spPr bwMode="auto">
          <a:xfrm>
            <a:off x="3452813" y="3530600"/>
            <a:ext cx="93662"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7" name="Rectangle 66"/>
          <p:cNvSpPr>
            <a:spLocks noChangeArrowheads="1"/>
          </p:cNvSpPr>
          <p:nvPr/>
        </p:nvSpPr>
        <p:spPr bwMode="auto">
          <a:xfrm>
            <a:off x="3597275" y="3544888"/>
            <a:ext cx="93663"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28" name="Rectangle 67"/>
          <p:cNvSpPr>
            <a:spLocks noChangeArrowheads="1"/>
          </p:cNvSpPr>
          <p:nvPr/>
        </p:nvSpPr>
        <p:spPr bwMode="auto">
          <a:xfrm>
            <a:off x="828675" y="4911725"/>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0</a:t>
            </a:r>
            <a:endParaRPr lang="en-US" altLang="tr-TR" sz="2400" b="1">
              <a:latin typeface="Times New Roman" panose="02020603050405020304" pitchFamily="18" charset="0"/>
              <a:cs typeface="Arial" panose="020B0604020202020204" pitchFamily="34" charset="0"/>
            </a:endParaRPr>
          </a:p>
        </p:txBody>
      </p:sp>
      <p:sp>
        <p:nvSpPr>
          <p:cNvPr id="92229" name="Rectangle 68"/>
          <p:cNvSpPr>
            <a:spLocks noChangeArrowheads="1"/>
          </p:cNvSpPr>
          <p:nvPr/>
        </p:nvSpPr>
        <p:spPr bwMode="auto">
          <a:xfrm>
            <a:off x="747713" y="4210050"/>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50</a:t>
            </a:r>
            <a:endParaRPr lang="en-US" altLang="tr-TR" sz="2400" b="1">
              <a:latin typeface="Times New Roman" panose="02020603050405020304" pitchFamily="18" charset="0"/>
              <a:cs typeface="Arial" panose="020B0604020202020204" pitchFamily="34" charset="0"/>
            </a:endParaRPr>
          </a:p>
        </p:txBody>
      </p:sp>
      <p:sp>
        <p:nvSpPr>
          <p:cNvPr id="92230" name="Rectangle 69"/>
          <p:cNvSpPr>
            <a:spLocks noChangeArrowheads="1"/>
          </p:cNvSpPr>
          <p:nvPr/>
        </p:nvSpPr>
        <p:spPr bwMode="auto">
          <a:xfrm>
            <a:off x="666750" y="3516313"/>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100</a:t>
            </a:r>
            <a:endParaRPr lang="en-US" altLang="tr-TR" sz="2400" b="1">
              <a:latin typeface="Times New Roman" panose="02020603050405020304" pitchFamily="18" charset="0"/>
              <a:cs typeface="Arial" panose="020B0604020202020204" pitchFamily="34" charset="0"/>
            </a:endParaRPr>
          </a:p>
        </p:txBody>
      </p:sp>
      <p:sp>
        <p:nvSpPr>
          <p:cNvPr id="92231" name="Rectangle 70"/>
          <p:cNvSpPr>
            <a:spLocks noChangeArrowheads="1"/>
          </p:cNvSpPr>
          <p:nvPr/>
        </p:nvSpPr>
        <p:spPr bwMode="auto">
          <a:xfrm>
            <a:off x="666750" y="2811463"/>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150</a:t>
            </a:r>
            <a:endParaRPr lang="en-US" altLang="tr-TR" sz="2400" b="1">
              <a:latin typeface="Times New Roman" panose="02020603050405020304" pitchFamily="18" charset="0"/>
              <a:cs typeface="Arial" panose="020B0604020202020204" pitchFamily="34" charset="0"/>
            </a:endParaRPr>
          </a:p>
        </p:txBody>
      </p:sp>
      <p:sp>
        <p:nvSpPr>
          <p:cNvPr id="92232" name="Rectangle 71"/>
          <p:cNvSpPr>
            <a:spLocks noChangeArrowheads="1"/>
          </p:cNvSpPr>
          <p:nvPr/>
        </p:nvSpPr>
        <p:spPr bwMode="auto">
          <a:xfrm>
            <a:off x="666750" y="2114550"/>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200</a:t>
            </a:r>
            <a:endParaRPr lang="en-US" altLang="tr-TR" sz="2400" b="1">
              <a:latin typeface="Times New Roman" panose="02020603050405020304" pitchFamily="18" charset="0"/>
              <a:cs typeface="Arial" panose="020B0604020202020204" pitchFamily="34" charset="0"/>
            </a:endParaRPr>
          </a:p>
        </p:txBody>
      </p:sp>
      <p:sp>
        <p:nvSpPr>
          <p:cNvPr id="92233" name="Rectangle 72"/>
          <p:cNvSpPr>
            <a:spLocks noChangeArrowheads="1"/>
          </p:cNvSpPr>
          <p:nvPr/>
        </p:nvSpPr>
        <p:spPr bwMode="auto">
          <a:xfrm>
            <a:off x="1050925" y="5114925"/>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0</a:t>
            </a:r>
            <a:endParaRPr lang="en-US" altLang="tr-TR" sz="2400" b="1">
              <a:latin typeface="Times New Roman" panose="02020603050405020304" pitchFamily="18" charset="0"/>
              <a:cs typeface="Arial" panose="020B0604020202020204" pitchFamily="34" charset="0"/>
            </a:endParaRPr>
          </a:p>
        </p:txBody>
      </p:sp>
      <p:sp>
        <p:nvSpPr>
          <p:cNvPr id="92234" name="Rectangle 73"/>
          <p:cNvSpPr>
            <a:spLocks noChangeArrowheads="1"/>
          </p:cNvSpPr>
          <p:nvPr/>
        </p:nvSpPr>
        <p:spPr bwMode="auto">
          <a:xfrm>
            <a:off x="1862138" y="5114925"/>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60</a:t>
            </a:r>
            <a:endParaRPr lang="en-US" altLang="tr-TR" sz="2400" b="1">
              <a:latin typeface="Times New Roman" panose="02020603050405020304" pitchFamily="18" charset="0"/>
              <a:cs typeface="Arial" panose="020B0604020202020204" pitchFamily="34" charset="0"/>
            </a:endParaRPr>
          </a:p>
        </p:txBody>
      </p:sp>
      <p:sp>
        <p:nvSpPr>
          <p:cNvPr id="92235" name="Rectangle 74"/>
          <p:cNvSpPr>
            <a:spLocks noChangeArrowheads="1"/>
          </p:cNvSpPr>
          <p:nvPr/>
        </p:nvSpPr>
        <p:spPr bwMode="auto">
          <a:xfrm>
            <a:off x="2678113" y="5114925"/>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120</a:t>
            </a:r>
            <a:endParaRPr lang="en-US" altLang="tr-TR" sz="2400" b="1">
              <a:latin typeface="Times New Roman" panose="02020603050405020304" pitchFamily="18" charset="0"/>
              <a:cs typeface="Arial" panose="020B0604020202020204" pitchFamily="34" charset="0"/>
            </a:endParaRPr>
          </a:p>
        </p:txBody>
      </p:sp>
      <p:sp>
        <p:nvSpPr>
          <p:cNvPr id="92236" name="Rectangle 75"/>
          <p:cNvSpPr>
            <a:spLocks noChangeArrowheads="1"/>
          </p:cNvSpPr>
          <p:nvPr/>
        </p:nvSpPr>
        <p:spPr bwMode="auto">
          <a:xfrm>
            <a:off x="3532188" y="5114925"/>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180</a:t>
            </a:r>
            <a:endParaRPr lang="en-US" altLang="tr-TR" sz="2400" b="1">
              <a:latin typeface="Times New Roman" panose="02020603050405020304" pitchFamily="18" charset="0"/>
              <a:cs typeface="Arial" panose="020B0604020202020204" pitchFamily="34" charset="0"/>
            </a:endParaRPr>
          </a:p>
        </p:txBody>
      </p:sp>
      <p:sp>
        <p:nvSpPr>
          <p:cNvPr id="92237" name="Rectangle 76"/>
          <p:cNvSpPr>
            <a:spLocks noChangeArrowheads="1"/>
          </p:cNvSpPr>
          <p:nvPr/>
        </p:nvSpPr>
        <p:spPr bwMode="auto">
          <a:xfrm>
            <a:off x="1709738" y="5402263"/>
            <a:ext cx="9794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Time (min)</a:t>
            </a:r>
            <a:endParaRPr lang="en-US" altLang="tr-TR" sz="2400" b="1">
              <a:latin typeface="Times New Roman" panose="02020603050405020304" pitchFamily="18" charset="0"/>
              <a:cs typeface="Arial" panose="020B0604020202020204" pitchFamily="34" charset="0"/>
            </a:endParaRPr>
          </a:p>
        </p:txBody>
      </p:sp>
      <p:sp>
        <p:nvSpPr>
          <p:cNvPr id="92238" name="Rectangle 77"/>
          <p:cNvSpPr>
            <a:spLocks noChangeArrowheads="1"/>
          </p:cNvSpPr>
          <p:nvPr/>
        </p:nvSpPr>
        <p:spPr bwMode="auto">
          <a:xfrm rot="-5400000">
            <a:off x="-464343" y="3409156"/>
            <a:ext cx="19764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 of Basal DA Output</a:t>
            </a:r>
            <a:endParaRPr lang="en-US" altLang="tr-TR" sz="1600" b="1">
              <a:latin typeface="Times New Roman" panose="02020603050405020304" pitchFamily="18" charset="0"/>
              <a:cs typeface="Arial" panose="020B0604020202020204" pitchFamily="34" charset="0"/>
            </a:endParaRPr>
          </a:p>
        </p:txBody>
      </p:sp>
      <p:sp>
        <p:nvSpPr>
          <p:cNvPr id="92239" name="Rectangle 78"/>
          <p:cNvSpPr>
            <a:spLocks noChangeArrowheads="1"/>
          </p:cNvSpPr>
          <p:nvPr/>
        </p:nvSpPr>
        <p:spPr bwMode="auto">
          <a:xfrm>
            <a:off x="2573338" y="2355850"/>
            <a:ext cx="830262"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r">
              <a:spcBef>
                <a:spcPct val="0"/>
              </a:spcBef>
              <a:buFontTx/>
              <a:buNone/>
            </a:pPr>
            <a:r>
              <a:rPr lang="en-US" altLang="tr-TR" sz="1600" b="1" dirty="0" err="1">
                <a:solidFill>
                  <a:srgbClr val="FFFFFF"/>
                </a:solidFill>
                <a:latin typeface="Times New Roman" panose="02020603050405020304" pitchFamily="18" charset="0"/>
                <a:cs typeface="Arial" panose="020B0604020202020204" pitchFamily="34" charset="0"/>
              </a:rPr>
              <a:t>NAc</a:t>
            </a:r>
            <a:r>
              <a:rPr lang="en-US" altLang="tr-TR" sz="1600" b="1" dirty="0">
                <a:solidFill>
                  <a:srgbClr val="FFFFFF"/>
                </a:solidFill>
                <a:latin typeface="Times New Roman" panose="02020603050405020304" pitchFamily="18" charset="0"/>
                <a:cs typeface="Arial" panose="020B0604020202020204" pitchFamily="34" charset="0"/>
              </a:rPr>
              <a:t> shell</a:t>
            </a:r>
            <a:br>
              <a:rPr lang="en-US" altLang="tr-TR" sz="1600" b="1" dirty="0">
                <a:solidFill>
                  <a:srgbClr val="FFFFFF"/>
                </a:solidFill>
                <a:latin typeface="Times New Roman" panose="02020603050405020304" pitchFamily="18" charset="0"/>
                <a:cs typeface="Arial" panose="020B0604020202020204" pitchFamily="34" charset="0"/>
              </a:rPr>
            </a:br>
            <a:endParaRPr lang="en-US" altLang="tr-TR" sz="1600" b="1" dirty="0">
              <a:latin typeface="Times New Roman" panose="02020603050405020304" pitchFamily="18" charset="0"/>
              <a:cs typeface="Arial" panose="020B0604020202020204" pitchFamily="34" charset="0"/>
            </a:endParaRPr>
          </a:p>
        </p:txBody>
      </p:sp>
      <p:sp>
        <p:nvSpPr>
          <p:cNvPr id="92240" name="Line 79"/>
          <p:cNvSpPr>
            <a:spLocks noChangeShapeType="1"/>
          </p:cNvSpPr>
          <p:nvPr/>
        </p:nvSpPr>
        <p:spPr bwMode="auto">
          <a:xfrm>
            <a:off x="1093788" y="4291013"/>
            <a:ext cx="1201737"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92241" name="Line 80"/>
          <p:cNvSpPr>
            <a:spLocks noChangeShapeType="1"/>
          </p:cNvSpPr>
          <p:nvPr/>
        </p:nvSpPr>
        <p:spPr bwMode="auto">
          <a:xfrm>
            <a:off x="1093788"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92242" name="Line 81"/>
          <p:cNvSpPr>
            <a:spLocks noChangeShapeType="1"/>
          </p:cNvSpPr>
          <p:nvPr/>
        </p:nvSpPr>
        <p:spPr bwMode="auto">
          <a:xfrm>
            <a:off x="2295525"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92243" name="Line 82"/>
          <p:cNvSpPr>
            <a:spLocks noChangeShapeType="1"/>
          </p:cNvSpPr>
          <p:nvPr/>
        </p:nvSpPr>
        <p:spPr bwMode="auto">
          <a:xfrm>
            <a:off x="1655763"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92244" name="Rectangle 83"/>
          <p:cNvSpPr>
            <a:spLocks noChangeArrowheads="1"/>
          </p:cNvSpPr>
          <p:nvPr/>
        </p:nvSpPr>
        <p:spPr bwMode="auto">
          <a:xfrm>
            <a:off x="1104900" y="4043363"/>
            <a:ext cx="5143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Empty</a:t>
            </a:r>
            <a:endParaRPr lang="en-US" altLang="tr-TR" sz="2400" b="1">
              <a:latin typeface="Times New Roman" panose="02020603050405020304" pitchFamily="18" charset="0"/>
              <a:cs typeface="Arial" panose="020B0604020202020204" pitchFamily="34" charset="0"/>
            </a:endParaRPr>
          </a:p>
        </p:txBody>
      </p:sp>
      <p:sp>
        <p:nvSpPr>
          <p:cNvPr id="92245" name="Text Box 87"/>
          <p:cNvSpPr txBox="1">
            <a:spLocks noChangeArrowheads="1"/>
          </p:cNvSpPr>
          <p:nvPr/>
        </p:nvSpPr>
        <p:spPr bwMode="auto">
          <a:xfrm>
            <a:off x="1597025" y="1655763"/>
            <a:ext cx="9540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eaLnBrk="1" hangingPunct="1">
              <a:spcBef>
                <a:spcPct val="0"/>
              </a:spcBef>
              <a:buFontTx/>
              <a:buNone/>
            </a:pPr>
            <a:r>
              <a:rPr lang="en-US" altLang="tr-TR" sz="2800" b="1">
                <a:solidFill>
                  <a:srgbClr val="FFFF00"/>
                </a:solidFill>
                <a:latin typeface="Times New Roman" panose="02020603050405020304" pitchFamily="18" charset="0"/>
                <a:cs typeface="Arial" panose="020B0604020202020204" pitchFamily="34" charset="0"/>
              </a:rPr>
              <a:t>Food</a:t>
            </a:r>
          </a:p>
        </p:txBody>
      </p:sp>
      <p:sp>
        <p:nvSpPr>
          <p:cNvPr id="92246" name="Text Box 178"/>
          <p:cNvSpPr txBox="1">
            <a:spLocks noChangeArrowheads="1"/>
          </p:cNvSpPr>
          <p:nvPr/>
        </p:nvSpPr>
        <p:spPr bwMode="auto">
          <a:xfrm>
            <a:off x="6550025" y="1636713"/>
            <a:ext cx="7175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eaLnBrk="1" hangingPunct="1">
              <a:spcBef>
                <a:spcPct val="0"/>
              </a:spcBef>
              <a:buFontTx/>
              <a:buNone/>
            </a:pPr>
            <a:r>
              <a:rPr lang="en-US" altLang="tr-TR" sz="2800" b="1">
                <a:solidFill>
                  <a:srgbClr val="FFFF00"/>
                </a:solidFill>
                <a:latin typeface="Times New Roman" panose="02020603050405020304" pitchFamily="18" charset="0"/>
                <a:cs typeface="Arial" panose="020B0604020202020204" pitchFamily="34" charset="0"/>
              </a:rPr>
              <a:t>Sex</a:t>
            </a:r>
          </a:p>
        </p:txBody>
      </p:sp>
      <p:sp>
        <p:nvSpPr>
          <p:cNvPr id="92247" name="Text Box 184"/>
          <p:cNvSpPr txBox="1">
            <a:spLocks noChangeArrowheads="1"/>
          </p:cNvSpPr>
          <p:nvPr/>
        </p:nvSpPr>
        <p:spPr bwMode="auto">
          <a:xfrm>
            <a:off x="946150" y="4306888"/>
            <a:ext cx="19097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chemeClr val="bg1"/>
                </a:solidFill>
                <a:latin typeface="Times New Roman" panose="02020603050405020304" pitchFamily="18" charset="0"/>
              </a:rPr>
              <a:t>Box Feeding</a:t>
            </a:r>
          </a:p>
        </p:txBody>
      </p:sp>
      <p:sp>
        <p:nvSpPr>
          <p:cNvPr id="92248" name="Line 235"/>
          <p:cNvSpPr>
            <a:spLocks noChangeShapeType="1"/>
          </p:cNvSpPr>
          <p:nvPr/>
        </p:nvSpPr>
        <p:spPr bwMode="auto">
          <a:xfrm>
            <a:off x="5395913" y="2205038"/>
            <a:ext cx="0" cy="14112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49" name="Line 236"/>
          <p:cNvSpPr>
            <a:spLocks noChangeShapeType="1"/>
          </p:cNvSpPr>
          <p:nvPr/>
        </p:nvSpPr>
        <p:spPr bwMode="auto">
          <a:xfrm>
            <a:off x="5359400" y="2911475"/>
            <a:ext cx="3651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50" name="Line 237"/>
          <p:cNvSpPr>
            <a:spLocks noChangeShapeType="1"/>
          </p:cNvSpPr>
          <p:nvPr/>
        </p:nvSpPr>
        <p:spPr bwMode="auto">
          <a:xfrm>
            <a:off x="5359400" y="2205038"/>
            <a:ext cx="36513"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51" name="Rectangle 238"/>
          <p:cNvSpPr>
            <a:spLocks noChangeArrowheads="1"/>
          </p:cNvSpPr>
          <p:nvPr/>
        </p:nvSpPr>
        <p:spPr bwMode="auto">
          <a:xfrm>
            <a:off x="5103813" y="3540125"/>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100</a:t>
            </a:r>
            <a:endParaRPr lang="en-US" altLang="tr-TR" sz="1400">
              <a:latin typeface="Times New Roman" panose="02020603050405020304" pitchFamily="18" charset="0"/>
              <a:cs typeface="Arial" panose="020B0604020202020204" pitchFamily="34" charset="0"/>
            </a:endParaRPr>
          </a:p>
        </p:txBody>
      </p:sp>
      <p:sp>
        <p:nvSpPr>
          <p:cNvPr id="92252" name="Rectangle 239"/>
          <p:cNvSpPr>
            <a:spLocks noChangeArrowheads="1"/>
          </p:cNvSpPr>
          <p:nvPr/>
        </p:nvSpPr>
        <p:spPr bwMode="auto">
          <a:xfrm>
            <a:off x="5103813" y="2840038"/>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150</a:t>
            </a:r>
            <a:endParaRPr lang="en-US" altLang="tr-TR" sz="1400">
              <a:latin typeface="Times New Roman" panose="02020603050405020304" pitchFamily="18" charset="0"/>
              <a:cs typeface="Arial" panose="020B0604020202020204" pitchFamily="34" charset="0"/>
            </a:endParaRPr>
          </a:p>
        </p:txBody>
      </p:sp>
      <p:sp>
        <p:nvSpPr>
          <p:cNvPr id="92253" name="Rectangle 240"/>
          <p:cNvSpPr>
            <a:spLocks noChangeArrowheads="1"/>
          </p:cNvSpPr>
          <p:nvPr/>
        </p:nvSpPr>
        <p:spPr bwMode="auto">
          <a:xfrm>
            <a:off x="5103813" y="2133600"/>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200</a:t>
            </a:r>
            <a:endParaRPr lang="en-US" altLang="tr-TR" sz="1400">
              <a:latin typeface="Times New Roman" panose="02020603050405020304" pitchFamily="18" charset="0"/>
              <a:cs typeface="Arial" panose="020B0604020202020204" pitchFamily="34" charset="0"/>
            </a:endParaRPr>
          </a:p>
        </p:txBody>
      </p:sp>
      <p:sp>
        <p:nvSpPr>
          <p:cNvPr id="92254" name="Rectangle 241"/>
          <p:cNvSpPr>
            <a:spLocks noChangeArrowheads="1"/>
          </p:cNvSpPr>
          <p:nvPr/>
        </p:nvSpPr>
        <p:spPr bwMode="auto">
          <a:xfrm rot="-5400000">
            <a:off x="3551238" y="3311525"/>
            <a:ext cx="276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DA Concentration (% Baseline)</a:t>
            </a:r>
            <a:endParaRPr lang="en-US" altLang="tr-TR" sz="1600">
              <a:latin typeface="Times New Roman" panose="02020603050405020304" pitchFamily="18" charset="0"/>
              <a:cs typeface="Arial" panose="020B0604020202020204" pitchFamily="34" charset="0"/>
            </a:endParaRPr>
          </a:p>
        </p:txBody>
      </p:sp>
      <p:sp>
        <p:nvSpPr>
          <p:cNvPr id="92255" name="Line 242"/>
          <p:cNvSpPr>
            <a:spLocks noChangeShapeType="1"/>
          </p:cNvSpPr>
          <p:nvPr/>
        </p:nvSpPr>
        <p:spPr bwMode="auto">
          <a:xfrm>
            <a:off x="5400675" y="5003800"/>
            <a:ext cx="237490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56" name="Line 243"/>
          <p:cNvSpPr>
            <a:spLocks noChangeShapeType="1"/>
          </p:cNvSpPr>
          <p:nvPr/>
        </p:nvSpPr>
        <p:spPr bwMode="auto">
          <a:xfrm flipV="1">
            <a:off x="5522913" y="2911475"/>
            <a:ext cx="306387" cy="6286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57" name="Line 244"/>
          <p:cNvSpPr>
            <a:spLocks noChangeShapeType="1"/>
          </p:cNvSpPr>
          <p:nvPr/>
        </p:nvSpPr>
        <p:spPr bwMode="auto">
          <a:xfrm flipV="1">
            <a:off x="5829300" y="2205038"/>
            <a:ext cx="315913" cy="706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58" name="Line 245"/>
          <p:cNvSpPr>
            <a:spLocks noChangeShapeType="1"/>
          </p:cNvSpPr>
          <p:nvPr/>
        </p:nvSpPr>
        <p:spPr bwMode="auto">
          <a:xfrm>
            <a:off x="6145213" y="2205038"/>
            <a:ext cx="304800" cy="282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59" name="Line 246"/>
          <p:cNvSpPr>
            <a:spLocks noChangeShapeType="1"/>
          </p:cNvSpPr>
          <p:nvPr/>
        </p:nvSpPr>
        <p:spPr bwMode="auto">
          <a:xfrm>
            <a:off x="6450013" y="2487613"/>
            <a:ext cx="306387" cy="1666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60" name="Line 247"/>
          <p:cNvSpPr>
            <a:spLocks noChangeShapeType="1"/>
          </p:cNvSpPr>
          <p:nvPr/>
        </p:nvSpPr>
        <p:spPr bwMode="auto">
          <a:xfrm flipV="1">
            <a:off x="6756400" y="2582863"/>
            <a:ext cx="315913" cy="71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61" name="Line 248"/>
          <p:cNvSpPr>
            <a:spLocks noChangeShapeType="1"/>
          </p:cNvSpPr>
          <p:nvPr/>
        </p:nvSpPr>
        <p:spPr bwMode="auto">
          <a:xfrm>
            <a:off x="7072313" y="2582863"/>
            <a:ext cx="306387" cy="1873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62" name="Line 249"/>
          <p:cNvSpPr>
            <a:spLocks noChangeShapeType="1"/>
          </p:cNvSpPr>
          <p:nvPr/>
        </p:nvSpPr>
        <p:spPr bwMode="auto">
          <a:xfrm flipV="1">
            <a:off x="7378700" y="2751138"/>
            <a:ext cx="315913" cy="190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63" name="Rectangle 250"/>
          <p:cNvSpPr>
            <a:spLocks noChangeArrowheads="1"/>
          </p:cNvSpPr>
          <p:nvPr/>
        </p:nvSpPr>
        <p:spPr bwMode="auto">
          <a:xfrm>
            <a:off x="5764213" y="2865438"/>
            <a:ext cx="120650"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64" name="Rectangle 251"/>
          <p:cNvSpPr>
            <a:spLocks noChangeArrowheads="1"/>
          </p:cNvSpPr>
          <p:nvPr/>
        </p:nvSpPr>
        <p:spPr bwMode="auto">
          <a:xfrm>
            <a:off x="6078538" y="2160588"/>
            <a:ext cx="122237"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65" name="Rectangle 252"/>
          <p:cNvSpPr>
            <a:spLocks noChangeArrowheads="1"/>
          </p:cNvSpPr>
          <p:nvPr/>
        </p:nvSpPr>
        <p:spPr bwMode="auto">
          <a:xfrm>
            <a:off x="6384925" y="2441575"/>
            <a:ext cx="120650"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66" name="Rectangle 253"/>
          <p:cNvSpPr>
            <a:spLocks noChangeArrowheads="1"/>
          </p:cNvSpPr>
          <p:nvPr/>
        </p:nvSpPr>
        <p:spPr bwMode="auto">
          <a:xfrm>
            <a:off x="6692900" y="2609850"/>
            <a:ext cx="119063"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67" name="Rectangle 254"/>
          <p:cNvSpPr>
            <a:spLocks noChangeArrowheads="1"/>
          </p:cNvSpPr>
          <p:nvPr/>
        </p:nvSpPr>
        <p:spPr bwMode="auto">
          <a:xfrm>
            <a:off x="7007225" y="2538413"/>
            <a:ext cx="120650"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68" name="Rectangle 255"/>
          <p:cNvSpPr>
            <a:spLocks noChangeArrowheads="1"/>
          </p:cNvSpPr>
          <p:nvPr/>
        </p:nvSpPr>
        <p:spPr bwMode="auto">
          <a:xfrm>
            <a:off x="7313613" y="2724150"/>
            <a:ext cx="120650"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69" name="Rectangle 256"/>
          <p:cNvSpPr>
            <a:spLocks noChangeArrowheads="1"/>
          </p:cNvSpPr>
          <p:nvPr/>
        </p:nvSpPr>
        <p:spPr bwMode="auto">
          <a:xfrm>
            <a:off x="7629525" y="2705100"/>
            <a:ext cx="120650"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2270" name="Rectangle 257"/>
          <p:cNvSpPr>
            <a:spLocks noChangeArrowheads="1"/>
          </p:cNvSpPr>
          <p:nvPr/>
        </p:nvSpPr>
        <p:spPr bwMode="auto">
          <a:xfrm>
            <a:off x="4652963" y="5091113"/>
            <a:ext cx="722312"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Sample</a:t>
            </a:r>
          </a:p>
          <a:p>
            <a:pPr algn="ct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Number</a:t>
            </a:r>
            <a:endParaRPr lang="en-US" altLang="tr-TR" sz="1600">
              <a:latin typeface="Times New Roman" panose="02020603050405020304" pitchFamily="18" charset="0"/>
              <a:cs typeface="Arial" panose="020B0604020202020204" pitchFamily="34" charset="0"/>
            </a:endParaRPr>
          </a:p>
        </p:txBody>
      </p:sp>
      <p:grpSp>
        <p:nvGrpSpPr>
          <p:cNvPr id="92271" name="Group 258"/>
          <p:cNvGrpSpPr>
            <a:grpSpLocks/>
          </p:cNvGrpSpPr>
          <p:nvPr/>
        </p:nvGrpSpPr>
        <p:grpSpPr bwMode="auto">
          <a:xfrm>
            <a:off x="5462588" y="5002213"/>
            <a:ext cx="88900" cy="301625"/>
            <a:chOff x="2953" y="3143"/>
            <a:chExt cx="56" cy="190"/>
          </a:xfrm>
        </p:grpSpPr>
        <p:sp>
          <p:nvSpPr>
            <p:cNvPr id="92297" name="Line 259"/>
            <p:cNvSpPr>
              <a:spLocks noChangeShapeType="1"/>
            </p:cNvSpPr>
            <p:nvPr/>
          </p:nvSpPr>
          <p:spPr bwMode="auto">
            <a:xfrm flipV="1">
              <a:off x="29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98" name="Rectangle 260"/>
            <p:cNvSpPr>
              <a:spLocks noChangeArrowheads="1"/>
            </p:cNvSpPr>
            <p:nvPr/>
          </p:nvSpPr>
          <p:spPr bwMode="auto">
            <a:xfrm>
              <a:off x="2953"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1</a:t>
              </a:r>
              <a:endParaRPr lang="en-US" altLang="tr-TR" sz="1400" b="1">
                <a:latin typeface="Times New Roman" panose="02020603050405020304" pitchFamily="18" charset="0"/>
                <a:cs typeface="Arial" panose="020B0604020202020204" pitchFamily="34" charset="0"/>
              </a:endParaRPr>
            </a:p>
          </p:txBody>
        </p:sp>
      </p:grpSp>
      <p:grpSp>
        <p:nvGrpSpPr>
          <p:cNvPr id="92272" name="Group 261"/>
          <p:cNvGrpSpPr>
            <a:grpSpLocks/>
          </p:cNvGrpSpPr>
          <p:nvPr/>
        </p:nvGrpSpPr>
        <p:grpSpPr bwMode="auto">
          <a:xfrm>
            <a:off x="5754688" y="5002213"/>
            <a:ext cx="88900" cy="301625"/>
            <a:chOff x="3086" y="3143"/>
            <a:chExt cx="56" cy="190"/>
          </a:xfrm>
        </p:grpSpPr>
        <p:sp>
          <p:nvSpPr>
            <p:cNvPr id="92295" name="Line 262"/>
            <p:cNvSpPr>
              <a:spLocks noChangeShapeType="1"/>
            </p:cNvSpPr>
            <p:nvPr/>
          </p:nvSpPr>
          <p:spPr bwMode="auto">
            <a:xfrm flipV="1">
              <a:off x="3114"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96" name="Rectangle 263"/>
            <p:cNvSpPr>
              <a:spLocks noChangeArrowheads="1"/>
            </p:cNvSpPr>
            <p:nvPr/>
          </p:nvSpPr>
          <p:spPr bwMode="auto">
            <a:xfrm>
              <a:off x="3086"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2</a:t>
              </a:r>
              <a:endParaRPr lang="en-US" altLang="tr-TR" sz="1400" b="1">
                <a:latin typeface="Times New Roman" panose="02020603050405020304" pitchFamily="18" charset="0"/>
                <a:cs typeface="Arial" panose="020B0604020202020204" pitchFamily="34" charset="0"/>
              </a:endParaRPr>
            </a:p>
          </p:txBody>
        </p:sp>
      </p:grpSp>
      <p:grpSp>
        <p:nvGrpSpPr>
          <p:cNvPr id="92273" name="Group 264"/>
          <p:cNvGrpSpPr>
            <a:grpSpLocks/>
          </p:cNvGrpSpPr>
          <p:nvPr/>
        </p:nvGrpSpPr>
        <p:grpSpPr bwMode="auto">
          <a:xfrm>
            <a:off x="6084888" y="5002213"/>
            <a:ext cx="88900" cy="301625"/>
            <a:chOff x="3216" y="3143"/>
            <a:chExt cx="56" cy="190"/>
          </a:xfrm>
        </p:grpSpPr>
        <p:sp>
          <p:nvSpPr>
            <p:cNvPr id="92293" name="Line 265"/>
            <p:cNvSpPr>
              <a:spLocks noChangeShapeType="1"/>
            </p:cNvSpPr>
            <p:nvPr/>
          </p:nvSpPr>
          <p:spPr bwMode="auto">
            <a:xfrm flipV="1">
              <a:off x="3240"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94" name="Rectangle 266"/>
            <p:cNvSpPr>
              <a:spLocks noChangeArrowheads="1"/>
            </p:cNvSpPr>
            <p:nvPr/>
          </p:nvSpPr>
          <p:spPr bwMode="auto">
            <a:xfrm>
              <a:off x="3216"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3</a:t>
              </a:r>
              <a:endParaRPr lang="en-US" altLang="tr-TR" sz="1400" b="1">
                <a:latin typeface="Times New Roman" panose="02020603050405020304" pitchFamily="18" charset="0"/>
                <a:cs typeface="Arial" panose="020B0604020202020204" pitchFamily="34" charset="0"/>
              </a:endParaRPr>
            </a:p>
          </p:txBody>
        </p:sp>
      </p:grpSp>
      <p:grpSp>
        <p:nvGrpSpPr>
          <p:cNvPr id="92274" name="Group 267"/>
          <p:cNvGrpSpPr>
            <a:grpSpLocks/>
          </p:cNvGrpSpPr>
          <p:nvPr/>
        </p:nvGrpSpPr>
        <p:grpSpPr bwMode="auto">
          <a:xfrm>
            <a:off x="6418263" y="5002213"/>
            <a:ext cx="88900" cy="301625"/>
            <a:chOff x="3342" y="3143"/>
            <a:chExt cx="56" cy="190"/>
          </a:xfrm>
        </p:grpSpPr>
        <p:sp>
          <p:nvSpPr>
            <p:cNvPr id="92291" name="Line 268"/>
            <p:cNvSpPr>
              <a:spLocks noChangeShapeType="1"/>
            </p:cNvSpPr>
            <p:nvPr/>
          </p:nvSpPr>
          <p:spPr bwMode="auto">
            <a:xfrm flipV="1">
              <a:off x="3371"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92" name="Rectangle 269"/>
            <p:cNvSpPr>
              <a:spLocks noChangeArrowheads="1"/>
            </p:cNvSpPr>
            <p:nvPr/>
          </p:nvSpPr>
          <p:spPr bwMode="auto">
            <a:xfrm>
              <a:off x="3342"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4</a:t>
              </a:r>
              <a:endParaRPr lang="en-US" altLang="tr-TR" sz="1400" b="1">
                <a:latin typeface="Times New Roman" panose="02020603050405020304" pitchFamily="18" charset="0"/>
                <a:cs typeface="Arial" panose="020B0604020202020204" pitchFamily="34" charset="0"/>
              </a:endParaRPr>
            </a:p>
          </p:txBody>
        </p:sp>
      </p:grpSp>
      <p:grpSp>
        <p:nvGrpSpPr>
          <p:cNvPr id="92275" name="Group 270"/>
          <p:cNvGrpSpPr>
            <a:grpSpLocks/>
          </p:cNvGrpSpPr>
          <p:nvPr/>
        </p:nvGrpSpPr>
        <p:grpSpPr bwMode="auto">
          <a:xfrm>
            <a:off x="6740525" y="5002213"/>
            <a:ext cx="88900" cy="301625"/>
            <a:chOff x="3470" y="3143"/>
            <a:chExt cx="56" cy="190"/>
          </a:xfrm>
        </p:grpSpPr>
        <p:sp>
          <p:nvSpPr>
            <p:cNvPr id="92289" name="Line 271"/>
            <p:cNvSpPr>
              <a:spLocks noChangeShapeType="1"/>
            </p:cNvSpPr>
            <p:nvPr/>
          </p:nvSpPr>
          <p:spPr bwMode="auto">
            <a:xfrm flipV="1">
              <a:off x="349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90" name="Rectangle 272"/>
            <p:cNvSpPr>
              <a:spLocks noChangeArrowheads="1"/>
            </p:cNvSpPr>
            <p:nvPr/>
          </p:nvSpPr>
          <p:spPr bwMode="auto">
            <a:xfrm>
              <a:off x="3470"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5</a:t>
              </a:r>
              <a:endParaRPr lang="en-US" altLang="tr-TR" sz="1400" b="1">
                <a:latin typeface="Times New Roman" panose="02020603050405020304" pitchFamily="18" charset="0"/>
                <a:cs typeface="Arial" panose="020B0604020202020204" pitchFamily="34" charset="0"/>
              </a:endParaRPr>
            </a:p>
          </p:txBody>
        </p:sp>
      </p:grpSp>
      <p:grpSp>
        <p:nvGrpSpPr>
          <p:cNvPr id="92276" name="Group 273"/>
          <p:cNvGrpSpPr>
            <a:grpSpLocks/>
          </p:cNvGrpSpPr>
          <p:nvPr/>
        </p:nvGrpSpPr>
        <p:grpSpPr bwMode="auto">
          <a:xfrm>
            <a:off x="7031038" y="5006975"/>
            <a:ext cx="88900" cy="301625"/>
            <a:chOff x="3605" y="3143"/>
            <a:chExt cx="56" cy="190"/>
          </a:xfrm>
        </p:grpSpPr>
        <p:sp>
          <p:nvSpPr>
            <p:cNvPr id="92287" name="Line 274"/>
            <p:cNvSpPr>
              <a:spLocks noChangeShapeType="1"/>
            </p:cNvSpPr>
            <p:nvPr/>
          </p:nvSpPr>
          <p:spPr bwMode="auto">
            <a:xfrm flipV="1">
              <a:off x="362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88" name="Rectangle 275"/>
            <p:cNvSpPr>
              <a:spLocks noChangeArrowheads="1"/>
            </p:cNvSpPr>
            <p:nvPr/>
          </p:nvSpPr>
          <p:spPr bwMode="auto">
            <a:xfrm>
              <a:off x="3605"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6</a:t>
              </a:r>
              <a:endParaRPr lang="en-US" altLang="tr-TR" sz="1400" b="1">
                <a:latin typeface="Times New Roman" panose="02020603050405020304" pitchFamily="18" charset="0"/>
                <a:cs typeface="Arial" panose="020B0604020202020204" pitchFamily="34" charset="0"/>
              </a:endParaRPr>
            </a:p>
          </p:txBody>
        </p:sp>
      </p:grpSp>
      <p:grpSp>
        <p:nvGrpSpPr>
          <p:cNvPr id="92277" name="Group 276"/>
          <p:cNvGrpSpPr>
            <a:grpSpLocks/>
          </p:cNvGrpSpPr>
          <p:nvPr/>
        </p:nvGrpSpPr>
        <p:grpSpPr bwMode="auto">
          <a:xfrm>
            <a:off x="7332663" y="5002213"/>
            <a:ext cx="88900" cy="301625"/>
            <a:chOff x="3729" y="3143"/>
            <a:chExt cx="56" cy="190"/>
          </a:xfrm>
        </p:grpSpPr>
        <p:sp>
          <p:nvSpPr>
            <p:cNvPr id="92285" name="Line 277"/>
            <p:cNvSpPr>
              <a:spLocks noChangeShapeType="1"/>
            </p:cNvSpPr>
            <p:nvPr/>
          </p:nvSpPr>
          <p:spPr bwMode="auto">
            <a:xfrm flipV="1">
              <a:off x="3755"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86" name="Rectangle 278"/>
            <p:cNvSpPr>
              <a:spLocks noChangeArrowheads="1"/>
            </p:cNvSpPr>
            <p:nvPr/>
          </p:nvSpPr>
          <p:spPr bwMode="auto">
            <a:xfrm>
              <a:off x="3729"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7</a:t>
              </a:r>
              <a:endParaRPr lang="en-US" altLang="tr-TR" sz="1400" b="1">
                <a:latin typeface="Times New Roman" panose="02020603050405020304" pitchFamily="18" charset="0"/>
                <a:cs typeface="Arial" panose="020B0604020202020204" pitchFamily="34" charset="0"/>
              </a:endParaRPr>
            </a:p>
          </p:txBody>
        </p:sp>
      </p:grpSp>
      <p:grpSp>
        <p:nvGrpSpPr>
          <p:cNvPr id="92278" name="Group 279"/>
          <p:cNvGrpSpPr>
            <a:grpSpLocks/>
          </p:cNvGrpSpPr>
          <p:nvPr/>
        </p:nvGrpSpPr>
        <p:grpSpPr bwMode="auto">
          <a:xfrm>
            <a:off x="7632700" y="5011738"/>
            <a:ext cx="88900" cy="301625"/>
            <a:chOff x="3855" y="3143"/>
            <a:chExt cx="56" cy="190"/>
          </a:xfrm>
        </p:grpSpPr>
        <p:sp>
          <p:nvSpPr>
            <p:cNvPr id="92283" name="Line 280"/>
            <p:cNvSpPr>
              <a:spLocks noChangeShapeType="1"/>
            </p:cNvSpPr>
            <p:nvPr/>
          </p:nvSpPr>
          <p:spPr bwMode="auto">
            <a:xfrm flipV="1">
              <a:off x="38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84" name="Rectangle 281"/>
            <p:cNvSpPr>
              <a:spLocks noChangeArrowheads="1"/>
            </p:cNvSpPr>
            <p:nvPr/>
          </p:nvSpPr>
          <p:spPr bwMode="auto">
            <a:xfrm>
              <a:off x="3855" y="3199"/>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8</a:t>
              </a:r>
              <a:endParaRPr lang="en-US" altLang="tr-TR" sz="1400" b="1">
                <a:latin typeface="Times New Roman" panose="02020603050405020304" pitchFamily="18" charset="0"/>
                <a:cs typeface="Arial" panose="020B0604020202020204" pitchFamily="34" charset="0"/>
              </a:endParaRPr>
            </a:p>
          </p:txBody>
        </p:sp>
      </p:grpSp>
      <p:sp>
        <p:nvSpPr>
          <p:cNvPr id="92279" name="Rectangle 283"/>
          <p:cNvSpPr>
            <a:spLocks noChangeArrowheads="1"/>
          </p:cNvSpPr>
          <p:nvPr/>
        </p:nvSpPr>
        <p:spPr bwMode="auto">
          <a:xfrm>
            <a:off x="6357938" y="4713288"/>
            <a:ext cx="104457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Female  Present</a:t>
            </a:r>
            <a:endParaRPr lang="en-US" altLang="tr-TR" sz="1200">
              <a:latin typeface="Times New Roman" panose="02020603050405020304" pitchFamily="18" charset="0"/>
              <a:cs typeface="Arial" panose="020B0604020202020204" pitchFamily="34" charset="0"/>
            </a:endParaRPr>
          </a:p>
        </p:txBody>
      </p:sp>
      <p:sp>
        <p:nvSpPr>
          <p:cNvPr id="92280" name="Line 284"/>
          <p:cNvSpPr>
            <a:spLocks noChangeShapeType="1"/>
          </p:cNvSpPr>
          <p:nvPr/>
        </p:nvSpPr>
        <p:spPr bwMode="auto">
          <a:xfrm>
            <a:off x="5818188" y="4603750"/>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81" name="Line 285"/>
          <p:cNvSpPr>
            <a:spLocks noChangeShapeType="1"/>
          </p:cNvSpPr>
          <p:nvPr/>
        </p:nvSpPr>
        <p:spPr bwMode="auto">
          <a:xfrm>
            <a:off x="7713663" y="4603750"/>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82" name="Line 286"/>
          <p:cNvSpPr>
            <a:spLocks noChangeShapeType="1"/>
          </p:cNvSpPr>
          <p:nvPr/>
        </p:nvSpPr>
        <p:spPr bwMode="auto">
          <a:xfrm>
            <a:off x="5818188" y="4699000"/>
            <a:ext cx="19050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tr-TR"/>
          </a:p>
        </p:txBody>
      </p:sp>
    </p:spTree>
    <p:extLst>
      <p:ext uri="{BB962C8B-B14F-4D97-AF65-F5344CB8AC3E}">
        <p14:creationId xmlns:p14="http://schemas.microsoft.com/office/powerpoint/2010/main" val="367626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grpSp>
        <p:nvGrpSpPr>
          <p:cNvPr id="94210" name="Group 1563"/>
          <p:cNvGrpSpPr>
            <a:grpSpLocks/>
          </p:cNvGrpSpPr>
          <p:nvPr/>
        </p:nvGrpSpPr>
        <p:grpSpPr bwMode="auto">
          <a:xfrm>
            <a:off x="504825" y="1395413"/>
            <a:ext cx="3879850" cy="2457450"/>
            <a:chOff x="318" y="879"/>
            <a:chExt cx="2444" cy="1548"/>
          </a:xfrm>
        </p:grpSpPr>
        <p:sp>
          <p:nvSpPr>
            <p:cNvPr id="94599" name="Line 4"/>
            <p:cNvSpPr>
              <a:spLocks noChangeShapeType="1"/>
            </p:cNvSpPr>
            <p:nvPr/>
          </p:nvSpPr>
          <p:spPr bwMode="auto">
            <a:xfrm>
              <a:off x="840" y="934"/>
              <a:ext cx="1" cy="131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0" name="Line 5"/>
            <p:cNvSpPr>
              <a:spLocks noChangeShapeType="1"/>
            </p:cNvSpPr>
            <p:nvPr/>
          </p:nvSpPr>
          <p:spPr bwMode="auto">
            <a:xfrm>
              <a:off x="808" y="2132"/>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1" name="Line 6"/>
            <p:cNvSpPr>
              <a:spLocks noChangeShapeType="1"/>
            </p:cNvSpPr>
            <p:nvPr/>
          </p:nvSpPr>
          <p:spPr bwMode="auto">
            <a:xfrm>
              <a:off x="808" y="2012"/>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2" name="Line 7"/>
            <p:cNvSpPr>
              <a:spLocks noChangeShapeType="1"/>
            </p:cNvSpPr>
            <p:nvPr/>
          </p:nvSpPr>
          <p:spPr bwMode="auto">
            <a:xfrm>
              <a:off x="808" y="1891"/>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3" name="Line 8"/>
            <p:cNvSpPr>
              <a:spLocks noChangeShapeType="1"/>
            </p:cNvSpPr>
            <p:nvPr/>
          </p:nvSpPr>
          <p:spPr bwMode="auto">
            <a:xfrm>
              <a:off x="808" y="1772"/>
              <a:ext cx="3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4" name="Line 9"/>
            <p:cNvSpPr>
              <a:spLocks noChangeShapeType="1"/>
            </p:cNvSpPr>
            <p:nvPr/>
          </p:nvSpPr>
          <p:spPr bwMode="auto">
            <a:xfrm>
              <a:off x="808" y="1652"/>
              <a:ext cx="3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5" name="Line 10"/>
            <p:cNvSpPr>
              <a:spLocks noChangeShapeType="1"/>
            </p:cNvSpPr>
            <p:nvPr/>
          </p:nvSpPr>
          <p:spPr bwMode="auto">
            <a:xfrm>
              <a:off x="808" y="1535"/>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6" name="Line 11"/>
            <p:cNvSpPr>
              <a:spLocks noChangeShapeType="1"/>
            </p:cNvSpPr>
            <p:nvPr/>
          </p:nvSpPr>
          <p:spPr bwMode="auto">
            <a:xfrm>
              <a:off x="808" y="1414"/>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7" name="Line 12"/>
            <p:cNvSpPr>
              <a:spLocks noChangeShapeType="1"/>
            </p:cNvSpPr>
            <p:nvPr/>
          </p:nvSpPr>
          <p:spPr bwMode="auto">
            <a:xfrm>
              <a:off x="808" y="1294"/>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8" name="Line 13"/>
            <p:cNvSpPr>
              <a:spLocks noChangeShapeType="1"/>
            </p:cNvSpPr>
            <p:nvPr/>
          </p:nvSpPr>
          <p:spPr bwMode="auto">
            <a:xfrm>
              <a:off x="808" y="1174"/>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09" name="Line 14"/>
            <p:cNvSpPr>
              <a:spLocks noChangeShapeType="1"/>
            </p:cNvSpPr>
            <p:nvPr/>
          </p:nvSpPr>
          <p:spPr bwMode="auto">
            <a:xfrm>
              <a:off x="808" y="1054"/>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10" name="Line 15"/>
            <p:cNvSpPr>
              <a:spLocks noChangeShapeType="1"/>
            </p:cNvSpPr>
            <p:nvPr/>
          </p:nvSpPr>
          <p:spPr bwMode="auto">
            <a:xfrm>
              <a:off x="808" y="934"/>
              <a:ext cx="3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11" name="Rectangle 16"/>
            <p:cNvSpPr>
              <a:spLocks noChangeArrowheads="1"/>
            </p:cNvSpPr>
            <p:nvPr/>
          </p:nvSpPr>
          <p:spPr bwMode="auto">
            <a:xfrm>
              <a:off x="697" y="2213"/>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612" name="Rectangle 17"/>
            <p:cNvSpPr>
              <a:spLocks noChangeArrowheads="1"/>
            </p:cNvSpPr>
            <p:nvPr/>
          </p:nvSpPr>
          <p:spPr bwMode="auto">
            <a:xfrm>
              <a:off x="580" y="2093"/>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100</a:t>
              </a:r>
              <a:endParaRPr lang="en-US" altLang="tr-TR" sz="1200" b="1">
                <a:latin typeface="Times New Roman" panose="02020603050405020304" pitchFamily="18" charset="0"/>
                <a:cs typeface="Arial" panose="020B0604020202020204" pitchFamily="34" charset="0"/>
              </a:endParaRPr>
            </a:p>
          </p:txBody>
        </p:sp>
        <p:sp>
          <p:nvSpPr>
            <p:cNvPr id="94613" name="Rectangle 18"/>
            <p:cNvSpPr>
              <a:spLocks noChangeArrowheads="1"/>
            </p:cNvSpPr>
            <p:nvPr/>
          </p:nvSpPr>
          <p:spPr bwMode="auto">
            <a:xfrm>
              <a:off x="580" y="1973"/>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200</a:t>
              </a:r>
              <a:endParaRPr lang="en-US" altLang="tr-TR" sz="1200" b="1">
                <a:latin typeface="Times New Roman" panose="02020603050405020304" pitchFamily="18" charset="0"/>
                <a:cs typeface="Arial" panose="020B0604020202020204" pitchFamily="34" charset="0"/>
              </a:endParaRPr>
            </a:p>
          </p:txBody>
        </p:sp>
        <p:sp>
          <p:nvSpPr>
            <p:cNvPr id="94614" name="Rectangle 19"/>
            <p:cNvSpPr>
              <a:spLocks noChangeArrowheads="1"/>
            </p:cNvSpPr>
            <p:nvPr/>
          </p:nvSpPr>
          <p:spPr bwMode="auto">
            <a:xfrm>
              <a:off x="580" y="1853"/>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300</a:t>
              </a:r>
              <a:endParaRPr lang="en-US" altLang="tr-TR" sz="1200" b="1">
                <a:latin typeface="Times New Roman" panose="02020603050405020304" pitchFamily="18" charset="0"/>
                <a:cs typeface="Arial" panose="020B0604020202020204" pitchFamily="34" charset="0"/>
              </a:endParaRPr>
            </a:p>
          </p:txBody>
        </p:sp>
        <p:sp>
          <p:nvSpPr>
            <p:cNvPr id="94615" name="Rectangle 20"/>
            <p:cNvSpPr>
              <a:spLocks noChangeArrowheads="1"/>
            </p:cNvSpPr>
            <p:nvPr/>
          </p:nvSpPr>
          <p:spPr bwMode="auto">
            <a:xfrm>
              <a:off x="580" y="1733"/>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400</a:t>
              </a:r>
              <a:endParaRPr lang="en-US" altLang="tr-TR" sz="1200" b="1">
                <a:latin typeface="Times New Roman" panose="02020603050405020304" pitchFamily="18" charset="0"/>
                <a:cs typeface="Arial" panose="020B0604020202020204" pitchFamily="34" charset="0"/>
              </a:endParaRPr>
            </a:p>
          </p:txBody>
        </p:sp>
        <p:sp>
          <p:nvSpPr>
            <p:cNvPr id="94616" name="Rectangle 21"/>
            <p:cNvSpPr>
              <a:spLocks noChangeArrowheads="1"/>
            </p:cNvSpPr>
            <p:nvPr/>
          </p:nvSpPr>
          <p:spPr bwMode="auto">
            <a:xfrm>
              <a:off x="580" y="1613"/>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500</a:t>
              </a:r>
              <a:endParaRPr lang="en-US" altLang="tr-TR" sz="1200" b="1">
                <a:latin typeface="Times New Roman" panose="02020603050405020304" pitchFamily="18" charset="0"/>
                <a:cs typeface="Arial" panose="020B0604020202020204" pitchFamily="34" charset="0"/>
              </a:endParaRPr>
            </a:p>
          </p:txBody>
        </p:sp>
        <p:sp>
          <p:nvSpPr>
            <p:cNvPr id="94617" name="Rectangle 22"/>
            <p:cNvSpPr>
              <a:spLocks noChangeArrowheads="1"/>
            </p:cNvSpPr>
            <p:nvPr/>
          </p:nvSpPr>
          <p:spPr bwMode="auto">
            <a:xfrm>
              <a:off x="580" y="1495"/>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600</a:t>
              </a:r>
              <a:endParaRPr lang="en-US" altLang="tr-TR" sz="1200" b="1">
                <a:latin typeface="Times New Roman" panose="02020603050405020304" pitchFamily="18" charset="0"/>
                <a:cs typeface="Arial" panose="020B0604020202020204" pitchFamily="34" charset="0"/>
              </a:endParaRPr>
            </a:p>
          </p:txBody>
        </p:sp>
        <p:sp>
          <p:nvSpPr>
            <p:cNvPr id="94618" name="Rectangle 23"/>
            <p:cNvSpPr>
              <a:spLocks noChangeArrowheads="1"/>
            </p:cNvSpPr>
            <p:nvPr/>
          </p:nvSpPr>
          <p:spPr bwMode="auto">
            <a:xfrm>
              <a:off x="580" y="1375"/>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700</a:t>
              </a:r>
              <a:endParaRPr lang="en-US" altLang="tr-TR" sz="1200" b="1">
                <a:latin typeface="Times New Roman" panose="02020603050405020304" pitchFamily="18" charset="0"/>
                <a:cs typeface="Arial" panose="020B0604020202020204" pitchFamily="34" charset="0"/>
              </a:endParaRPr>
            </a:p>
          </p:txBody>
        </p:sp>
        <p:sp>
          <p:nvSpPr>
            <p:cNvPr id="94619" name="Rectangle 24"/>
            <p:cNvSpPr>
              <a:spLocks noChangeArrowheads="1"/>
            </p:cNvSpPr>
            <p:nvPr/>
          </p:nvSpPr>
          <p:spPr bwMode="auto">
            <a:xfrm>
              <a:off x="580" y="1255"/>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800</a:t>
              </a:r>
              <a:endParaRPr lang="en-US" altLang="tr-TR" sz="1200" b="1">
                <a:latin typeface="Times New Roman" panose="02020603050405020304" pitchFamily="18" charset="0"/>
                <a:cs typeface="Arial" panose="020B0604020202020204" pitchFamily="34" charset="0"/>
              </a:endParaRPr>
            </a:p>
          </p:txBody>
        </p:sp>
        <p:sp>
          <p:nvSpPr>
            <p:cNvPr id="94620" name="Rectangle 25"/>
            <p:cNvSpPr>
              <a:spLocks noChangeArrowheads="1"/>
            </p:cNvSpPr>
            <p:nvPr/>
          </p:nvSpPr>
          <p:spPr bwMode="auto">
            <a:xfrm>
              <a:off x="580" y="1135"/>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900</a:t>
              </a:r>
              <a:endParaRPr lang="en-US" altLang="tr-TR" sz="1200" b="1">
                <a:latin typeface="Times New Roman" panose="02020603050405020304" pitchFamily="18" charset="0"/>
                <a:cs typeface="Arial" panose="020B0604020202020204" pitchFamily="34" charset="0"/>
              </a:endParaRPr>
            </a:p>
          </p:txBody>
        </p:sp>
        <p:sp>
          <p:nvSpPr>
            <p:cNvPr id="94621" name="Rectangle 26"/>
            <p:cNvSpPr>
              <a:spLocks noChangeArrowheads="1"/>
            </p:cNvSpPr>
            <p:nvPr/>
          </p:nvSpPr>
          <p:spPr bwMode="auto">
            <a:xfrm>
              <a:off x="519" y="1015"/>
              <a:ext cx="192"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1000</a:t>
              </a:r>
              <a:endParaRPr lang="en-US" altLang="tr-TR" sz="1200" b="1">
                <a:latin typeface="Times New Roman" panose="02020603050405020304" pitchFamily="18" charset="0"/>
                <a:cs typeface="Arial" panose="020B0604020202020204" pitchFamily="34" charset="0"/>
              </a:endParaRPr>
            </a:p>
          </p:txBody>
        </p:sp>
        <p:sp>
          <p:nvSpPr>
            <p:cNvPr id="94622" name="Rectangle 27"/>
            <p:cNvSpPr>
              <a:spLocks noChangeArrowheads="1"/>
            </p:cNvSpPr>
            <p:nvPr/>
          </p:nvSpPr>
          <p:spPr bwMode="auto">
            <a:xfrm>
              <a:off x="519" y="895"/>
              <a:ext cx="192"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1100</a:t>
              </a:r>
              <a:endParaRPr lang="en-US" altLang="tr-TR" sz="1200" b="1">
                <a:latin typeface="Times New Roman" panose="02020603050405020304" pitchFamily="18" charset="0"/>
                <a:cs typeface="Arial" panose="020B0604020202020204" pitchFamily="34" charset="0"/>
              </a:endParaRPr>
            </a:p>
          </p:txBody>
        </p:sp>
        <p:sp>
          <p:nvSpPr>
            <p:cNvPr id="94623" name="Line 28"/>
            <p:cNvSpPr>
              <a:spLocks noChangeShapeType="1"/>
            </p:cNvSpPr>
            <p:nvPr/>
          </p:nvSpPr>
          <p:spPr bwMode="auto">
            <a:xfrm>
              <a:off x="808" y="2252"/>
              <a:ext cx="3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24" name="Line 30"/>
            <p:cNvSpPr>
              <a:spLocks noChangeShapeType="1"/>
            </p:cNvSpPr>
            <p:nvPr/>
          </p:nvSpPr>
          <p:spPr bwMode="auto">
            <a:xfrm>
              <a:off x="982" y="2252"/>
              <a:ext cx="1711"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25" name="Line 31"/>
            <p:cNvSpPr>
              <a:spLocks noChangeShapeType="1"/>
            </p:cNvSpPr>
            <p:nvPr/>
          </p:nvSpPr>
          <p:spPr bwMode="auto">
            <a:xfrm flipV="1">
              <a:off x="982"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26" name="Line 32"/>
            <p:cNvSpPr>
              <a:spLocks noChangeShapeType="1"/>
            </p:cNvSpPr>
            <p:nvPr/>
          </p:nvSpPr>
          <p:spPr bwMode="auto">
            <a:xfrm flipV="1">
              <a:off x="1096"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27" name="Line 33"/>
            <p:cNvSpPr>
              <a:spLocks noChangeShapeType="1"/>
            </p:cNvSpPr>
            <p:nvPr/>
          </p:nvSpPr>
          <p:spPr bwMode="auto">
            <a:xfrm flipV="1">
              <a:off x="1210"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28" name="Line 34"/>
            <p:cNvSpPr>
              <a:spLocks noChangeShapeType="1"/>
            </p:cNvSpPr>
            <p:nvPr/>
          </p:nvSpPr>
          <p:spPr bwMode="auto">
            <a:xfrm flipV="1">
              <a:off x="1324"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29" name="Line 35"/>
            <p:cNvSpPr>
              <a:spLocks noChangeShapeType="1"/>
            </p:cNvSpPr>
            <p:nvPr/>
          </p:nvSpPr>
          <p:spPr bwMode="auto">
            <a:xfrm flipV="1">
              <a:off x="1438"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0" name="Line 36"/>
            <p:cNvSpPr>
              <a:spLocks noChangeShapeType="1"/>
            </p:cNvSpPr>
            <p:nvPr/>
          </p:nvSpPr>
          <p:spPr bwMode="auto">
            <a:xfrm flipV="1">
              <a:off x="1552"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1" name="Line 37"/>
            <p:cNvSpPr>
              <a:spLocks noChangeShapeType="1"/>
            </p:cNvSpPr>
            <p:nvPr/>
          </p:nvSpPr>
          <p:spPr bwMode="auto">
            <a:xfrm flipV="1">
              <a:off x="1667"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2" name="Line 38"/>
            <p:cNvSpPr>
              <a:spLocks noChangeShapeType="1"/>
            </p:cNvSpPr>
            <p:nvPr/>
          </p:nvSpPr>
          <p:spPr bwMode="auto">
            <a:xfrm flipV="1">
              <a:off x="1780"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3" name="Line 39"/>
            <p:cNvSpPr>
              <a:spLocks noChangeShapeType="1"/>
            </p:cNvSpPr>
            <p:nvPr/>
          </p:nvSpPr>
          <p:spPr bwMode="auto">
            <a:xfrm flipV="1">
              <a:off x="1894"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4" name="Line 40"/>
            <p:cNvSpPr>
              <a:spLocks noChangeShapeType="1"/>
            </p:cNvSpPr>
            <p:nvPr/>
          </p:nvSpPr>
          <p:spPr bwMode="auto">
            <a:xfrm flipV="1">
              <a:off x="2009" y="2252"/>
              <a:ext cx="0"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5" name="Line 41"/>
            <p:cNvSpPr>
              <a:spLocks noChangeShapeType="1"/>
            </p:cNvSpPr>
            <p:nvPr/>
          </p:nvSpPr>
          <p:spPr bwMode="auto">
            <a:xfrm flipV="1">
              <a:off x="2123"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6" name="Line 42"/>
            <p:cNvSpPr>
              <a:spLocks noChangeShapeType="1"/>
            </p:cNvSpPr>
            <p:nvPr/>
          </p:nvSpPr>
          <p:spPr bwMode="auto">
            <a:xfrm flipV="1">
              <a:off x="2236"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7" name="Line 43"/>
            <p:cNvSpPr>
              <a:spLocks noChangeShapeType="1"/>
            </p:cNvSpPr>
            <p:nvPr/>
          </p:nvSpPr>
          <p:spPr bwMode="auto">
            <a:xfrm flipV="1">
              <a:off x="2350"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8" name="Line 44"/>
            <p:cNvSpPr>
              <a:spLocks noChangeShapeType="1"/>
            </p:cNvSpPr>
            <p:nvPr/>
          </p:nvSpPr>
          <p:spPr bwMode="auto">
            <a:xfrm flipV="1">
              <a:off x="2465"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39" name="Line 45"/>
            <p:cNvSpPr>
              <a:spLocks noChangeShapeType="1"/>
            </p:cNvSpPr>
            <p:nvPr/>
          </p:nvSpPr>
          <p:spPr bwMode="auto">
            <a:xfrm flipV="1">
              <a:off x="2579"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40" name="Line 46"/>
            <p:cNvSpPr>
              <a:spLocks noChangeShapeType="1"/>
            </p:cNvSpPr>
            <p:nvPr/>
          </p:nvSpPr>
          <p:spPr bwMode="auto">
            <a:xfrm flipV="1">
              <a:off x="2693" y="2252"/>
              <a:ext cx="1" cy="2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41" name="Line 47"/>
            <p:cNvSpPr>
              <a:spLocks noChangeShapeType="1"/>
            </p:cNvSpPr>
            <p:nvPr/>
          </p:nvSpPr>
          <p:spPr bwMode="auto">
            <a:xfrm>
              <a:off x="1210" y="2199"/>
              <a:ext cx="114" cy="4"/>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42" name="Rectangle 48"/>
            <p:cNvSpPr>
              <a:spLocks noChangeArrowheads="1"/>
            </p:cNvSpPr>
            <p:nvPr/>
          </p:nvSpPr>
          <p:spPr bwMode="auto">
            <a:xfrm>
              <a:off x="955" y="2312"/>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643" name="Rectangle 49"/>
            <p:cNvSpPr>
              <a:spLocks noChangeArrowheads="1"/>
            </p:cNvSpPr>
            <p:nvPr/>
          </p:nvSpPr>
          <p:spPr bwMode="auto">
            <a:xfrm>
              <a:off x="1300" y="2312"/>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a:t>
              </a:r>
              <a:endParaRPr lang="en-US" altLang="tr-TR" sz="1200" b="1">
                <a:latin typeface="Times New Roman" panose="02020603050405020304" pitchFamily="18" charset="0"/>
                <a:cs typeface="Arial" panose="020B0604020202020204" pitchFamily="34" charset="0"/>
              </a:endParaRPr>
            </a:p>
          </p:txBody>
        </p:sp>
        <p:sp>
          <p:nvSpPr>
            <p:cNvPr id="94644" name="Rectangle 50"/>
            <p:cNvSpPr>
              <a:spLocks noChangeArrowheads="1"/>
            </p:cNvSpPr>
            <p:nvPr/>
          </p:nvSpPr>
          <p:spPr bwMode="auto">
            <a:xfrm>
              <a:off x="1639" y="2312"/>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a:t>
              </a:r>
              <a:endParaRPr lang="en-US" altLang="tr-TR" sz="1200" b="1">
                <a:latin typeface="Times New Roman" panose="02020603050405020304" pitchFamily="18" charset="0"/>
                <a:cs typeface="Arial" panose="020B0604020202020204" pitchFamily="34" charset="0"/>
              </a:endParaRPr>
            </a:p>
          </p:txBody>
        </p:sp>
        <p:sp>
          <p:nvSpPr>
            <p:cNvPr id="94645" name="Rectangle 51"/>
            <p:cNvSpPr>
              <a:spLocks noChangeArrowheads="1"/>
            </p:cNvSpPr>
            <p:nvPr/>
          </p:nvSpPr>
          <p:spPr bwMode="auto">
            <a:xfrm>
              <a:off x="1980" y="2312"/>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3</a:t>
              </a:r>
              <a:endParaRPr lang="en-US" altLang="tr-TR" sz="1200" b="1">
                <a:latin typeface="Times New Roman" panose="02020603050405020304" pitchFamily="18" charset="0"/>
                <a:cs typeface="Arial" panose="020B0604020202020204" pitchFamily="34" charset="0"/>
              </a:endParaRPr>
            </a:p>
          </p:txBody>
        </p:sp>
        <p:sp>
          <p:nvSpPr>
            <p:cNvPr id="94646" name="Rectangle 52"/>
            <p:cNvSpPr>
              <a:spLocks noChangeArrowheads="1"/>
            </p:cNvSpPr>
            <p:nvPr/>
          </p:nvSpPr>
          <p:spPr bwMode="auto">
            <a:xfrm>
              <a:off x="2324" y="2312"/>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4</a:t>
              </a:r>
              <a:endParaRPr lang="en-US" altLang="tr-TR" sz="1200" b="1">
                <a:latin typeface="Times New Roman" panose="02020603050405020304" pitchFamily="18" charset="0"/>
                <a:cs typeface="Arial" panose="020B0604020202020204" pitchFamily="34" charset="0"/>
              </a:endParaRPr>
            </a:p>
          </p:txBody>
        </p:sp>
        <p:sp>
          <p:nvSpPr>
            <p:cNvPr id="94647" name="Rectangle 53"/>
            <p:cNvSpPr>
              <a:spLocks noChangeArrowheads="1"/>
            </p:cNvSpPr>
            <p:nvPr/>
          </p:nvSpPr>
          <p:spPr bwMode="auto">
            <a:xfrm>
              <a:off x="2594" y="2312"/>
              <a:ext cx="16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5 hr</a:t>
              </a:r>
              <a:endParaRPr lang="en-US" altLang="tr-TR" sz="1200" b="1">
                <a:latin typeface="Times New Roman" panose="02020603050405020304" pitchFamily="18" charset="0"/>
                <a:cs typeface="Arial" panose="020B0604020202020204" pitchFamily="34" charset="0"/>
              </a:endParaRPr>
            </a:p>
          </p:txBody>
        </p:sp>
        <p:sp>
          <p:nvSpPr>
            <p:cNvPr id="94648" name="Rectangle 55"/>
            <p:cNvSpPr>
              <a:spLocks noChangeArrowheads="1"/>
            </p:cNvSpPr>
            <p:nvPr/>
          </p:nvSpPr>
          <p:spPr bwMode="auto">
            <a:xfrm rot="-5400000">
              <a:off x="-126" y="1613"/>
              <a:ext cx="10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 of Basal Release</a:t>
              </a:r>
              <a:endParaRPr lang="en-US" altLang="tr-TR" sz="1600" b="1">
                <a:latin typeface="Times New Roman" panose="02020603050405020304" pitchFamily="18" charset="0"/>
                <a:cs typeface="Arial" panose="020B0604020202020204" pitchFamily="34" charset="0"/>
              </a:endParaRPr>
            </a:p>
          </p:txBody>
        </p:sp>
        <p:sp>
          <p:nvSpPr>
            <p:cNvPr id="94649" name="Line 56"/>
            <p:cNvSpPr>
              <a:spLocks noChangeShapeType="1"/>
            </p:cNvSpPr>
            <p:nvPr/>
          </p:nvSpPr>
          <p:spPr bwMode="auto">
            <a:xfrm flipV="1">
              <a:off x="983" y="1631"/>
              <a:ext cx="113" cy="501"/>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50" name="Line 57"/>
            <p:cNvSpPr>
              <a:spLocks noChangeShapeType="1"/>
            </p:cNvSpPr>
            <p:nvPr/>
          </p:nvSpPr>
          <p:spPr bwMode="auto">
            <a:xfrm flipV="1">
              <a:off x="991" y="2124"/>
              <a:ext cx="114" cy="8"/>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51" name="Line 58"/>
            <p:cNvSpPr>
              <a:spLocks noChangeShapeType="1"/>
            </p:cNvSpPr>
            <p:nvPr/>
          </p:nvSpPr>
          <p:spPr bwMode="auto">
            <a:xfrm>
              <a:off x="991" y="2132"/>
              <a:ext cx="114" cy="1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52" name="Oval 59"/>
            <p:cNvSpPr>
              <a:spLocks noChangeArrowheads="1"/>
            </p:cNvSpPr>
            <p:nvPr/>
          </p:nvSpPr>
          <p:spPr bwMode="auto">
            <a:xfrm>
              <a:off x="952" y="2107"/>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653" name="Rectangle 60"/>
            <p:cNvSpPr>
              <a:spLocks noChangeArrowheads="1"/>
            </p:cNvSpPr>
            <p:nvPr/>
          </p:nvSpPr>
          <p:spPr bwMode="auto">
            <a:xfrm>
              <a:off x="952" y="2107"/>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654" name="Freeform 61"/>
            <p:cNvSpPr>
              <a:spLocks/>
            </p:cNvSpPr>
            <p:nvPr/>
          </p:nvSpPr>
          <p:spPr bwMode="auto">
            <a:xfrm>
              <a:off x="952" y="2107"/>
              <a:ext cx="77" cy="50"/>
            </a:xfrm>
            <a:custGeom>
              <a:avLst/>
              <a:gdLst>
                <a:gd name="T0" fmla="*/ 15 w 84"/>
                <a:gd name="T1" fmla="*/ 0 h 84"/>
                <a:gd name="T2" fmla="*/ 30 w 84"/>
                <a:gd name="T3" fmla="*/ 1 h 84"/>
                <a:gd name="T4" fmla="*/ 0 w 84"/>
                <a:gd name="T5" fmla="*/ 1 h 84"/>
                <a:gd name="T6" fmla="*/ 15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655" name="Line 62"/>
            <p:cNvSpPr>
              <a:spLocks noChangeShapeType="1"/>
            </p:cNvSpPr>
            <p:nvPr/>
          </p:nvSpPr>
          <p:spPr bwMode="auto">
            <a:xfrm flipV="1">
              <a:off x="1096" y="1054"/>
              <a:ext cx="114" cy="57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56" name="Line 63"/>
            <p:cNvSpPr>
              <a:spLocks noChangeShapeType="1"/>
            </p:cNvSpPr>
            <p:nvPr/>
          </p:nvSpPr>
          <p:spPr bwMode="auto">
            <a:xfrm>
              <a:off x="1210" y="1054"/>
              <a:ext cx="115" cy="40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57" name="Line 64"/>
            <p:cNvSpPr>
              <a:spLocks noChangeShapeType="1"/>
            </p:cNvSpPr>
            <p:nvPr/>
          </p:nvSpPr>
          <p:spPr bwMode="auto">
            <a:xfrm>
              <a:off x="1325" y="1460"/>
              <a:ext cx="114" cy="25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58" name="Line 65"/>
            <p:cNvSpPr>
              <a:spLocks noChangeShapeType="1"/>
            </p:cNvSpPr>
            <p:nvPr/>
          </p:nvSpPr>
          <p:spPr bwMode="auto">
            <a:xfrm>
              <a:off x="1439" y="1712"/>
              <a:ext cx="114" cy="6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59" name="Line 66"/>
            <p:cNvSpPr>
              <a:spLocks noChangeShapeType="1"/>
            </p:cNvSpPr>
            <p:nvPr/>
          </p:nvSpPr>
          <p:spPr bwMode="auto">
            <a:xfrm>
              <a:off x="1553" y="1772"/>
              <a:ext cx="114" cy="3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0" name="Line 67"/>
            <p:cNvSpPr>
              <a:spLocks noChangeShapeType="1"/>
            </p:cNvSpPr>
            <p:nvPr/>
          </p:nvSpPr>
          <p:spPr bwMode="auto">
            <a:xfrm>
              <a:off x="1667" y="1810"/>
              <a:ext cx="114" cy="3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1" name="Line 68"/>
            <p:cNvSpPr>
              <a:spLocks noChangeShapeType="1"/>
            </p:cNvSpPr>
            <p:nvPr/>
          </p:nvSpPr>
          <p:spPr bwMode="auto">
            <a:xfrm>
              <a:off x="1781" y="1845"/>
              <a:ext cx="114" cy="3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2" name="Line 69"/>
            <p:cNvSpPr>
              <a:spLocks noChangeShapeType="1"/>
            </p:cNvSpPr>
            <p:nvPr/>
          </p:nvSpPr>
          <p:spPr bwMode="auto">
            <a:xfrm>
              <a:off x="1895" y="1881"/>
              <a:ext cx="114" cy="3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3" name="Line 70"/>
            <p:cNvSpPr>
              <a:spLocks noChangeShapeType="1"/>
            </p:cNvSpPr>
            <p:nvPr/>
          </p:nvSpPr>
          <p:spPr bwMode="auto">
            <a:xfrm>
              <a:off x="2009" y="1916"/>
              <a:ext cx="114" cy="54"/>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4" name="Line 71"/>
            <p:cNvSpPr>
              <a:spLocks noChangeShapeType="1"/>
            </p:cNvSpPr>
            <p:nvPr/>
          </p:nvSpPr>
          <p:spPr bwMode="auto">
            <a:xfrm>
              <a:off x="2123" y="1970"/>
              <a:ext cx="114" cy="1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5" name="Line 72"/>
            <p:cNvSpPr>
              <a:spLocks noChangeShapeType="1"/>
            </p:cNvSpPr>
            <p:nvPr/>
          </p:nvSpPr>
          <p:spPr bwMode="auto">
            <a:xfrm>
              <a:off x="2237" y="1987"/>
              <a:ext cx="114" cy="14"/>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6" name="Line 73"/>
            <p:cNvSpPr>
              <a:spLocks noChangeShapeType="1"/>
            </p:cNvSpPr>
            <p:nvPr/>
          </p:nvSpPr>
          <p:spPr bwMode="auto">
            <a:xfrm>
              <a:off x="2351" y="2001"/>
              <a:ext cx="115" cy="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7" name="Line 74"/>
            <p:cNvSpPr>
              <a:spLocks noChangeShapeType="1"/>
            </p:cNvSpPr>
            <p:nvPr/>
          </p:nvSpPr>
          <p:spPr bwMode="auto">
            <a:xfrm>
              <a:off x="2466" y="2026"/>
              <a:ext cx="113" cy="1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8" name="Line 75"/>
            <p:cNvSpPr>
              <a:spLocks noChangeShapeType="1"/>
            </p:cNvSpPr>
            <p:nvPr/>
          </p:nvSpPr>
          <p:spPr bwMode="auto">
            <a:xfrm>
              <a:off x="2579" y="2044"/>
              <a:ext cx="116" cy="2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69" name="Line 76"/>
            <p:cNvSpPr>
              <a:spLocks noChangeShapeType="1"/>
            </p:cNvSpPr>
            <p:nvPr/>
          </p:nvSpPr>
          <p:spPr bwMode="auto">
            <a:xfrm>
              <a:off x="1096" y="2124"/>
              <a:ext cx="114" cy="8"/>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0" name="Line 77"/>
            <p:cNvSpPr>
              <a:spLocks noChangeShapeType="1"/>
            </p:cNvSpPr>
            <p:nvPr/>
          </p:nvSpPr>
          <p:spPr bwMode="auto">
            <a:xfrm>
              <a:off x="1210" y="2132"/>
              <a:ext cx="115" cy="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1" name="Line 78"/>
            <p:cNvSpPr>
              <a:spLocks noChangeShapeType="1"/>
            </p:cNvSpPr>
            <p:nvPr/>
          </p:nvSpPr>
          <p:spPr bwMode="auto">
            <a:xfrm>
              <a:off x="1325" y="2136"/>
              <a:ext cx="114" cy="6"/>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2" name="Line 79"/>
            <p:cNvSpPr>
              <a:spLocks noChangeShapeType="1"/>
            </p:cNvSpPr>
            <p:nvPr/>
          </p:nvSpPr>
          <p:spPr bwMode="auto">
            <a:xfrm>
              <a:off x="1439" y="2142"/>
              <a:ext cx="114" cy="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3" name="Line 80"/>
            <p:cNvSpPr>
              <a:spLocks noChangeShapeType="1"/>
            </p:cNvSpPr>
            <p:nvPr/>
          </p:nvSpPr>
          <p:spPr bwMode="auto">
            <a:xfrm flipV="1">
              <a:off x="1553" y="2132"/>
              <a:ext cx="114" cy="1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4" name="Line 81"/>
            <p:cNvSpPr>
              <a:spLocks noChangeShapeType="1"/>
            </p:cNvSpPr>
            <p:nvPr/>
          </p:nvSpPr>
          <p:spPr bwMode="auto">
            <a:xfrm flipV="1">
              <a:off x="1667" y="2121"/>
              <a:ext cx="114" cy="1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5" name="Line 82"/>
            <p:cNvSpPr>
              <a:spLocks noChangeShapeType="1"/>
            </p:cNvSpPr>
            <p:nvPr/>
          </p:nvSpPr>
          <p:spPr bwMode="auto">
            <a:xfrm flipV="1">
              <a:off x="1781" y="2111"/>
              <a:ext cx="114" cy="1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6" name="Line 83"/>
            <p:cNvSpPr>
              <a:spLocks noChangeShapeType="1"/>
            </p:cNvSpPr>
            <p:nvPr/>
          </p:nvSpPr>
          <p:spPr bwMode="auto">
            <a:xfrm flipV="1">
              <a:off x="1895" y="2103"/>
              <a:ext cx="114" cy="8"/>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7" name="Line 84"/>
            <p:cNvSpPr>
              <a:spLocks noChangeShapeType="1"/>
            </p:cNvSpPr>
            <p:nvPr/>
          </p:nvSpPr>
          <p:spPr bwMode="auto">
            <a:xfrm>
              <a:off x="2009" y="2103"/>
              <a:ext cx="114" cy="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8" name="Line 85"/>
            <p:cNvSpPr>
              <a:spLocks noChangeShapeType="1"/>
            </p:cNvSpPr>
            <p:nvPr/>
          </p:nvSpPr>
          <p:spPr bwMode="auto">
            <a:xfrm>
              <a:off x="2123" y="2107"/>
              <a:ext cx="114"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79" name="Line 86"/>
            <p:cNvSpPr>
              <a:spLocks noChangeShapeType="1"/>
            </p:cNvSpPr>
            <p:nvPr/>
          </p:nvSpPr>
          <p:spPr bwMode="auto">
            <a:xfrm>
              <a:off x="2237" y="2107"/>
              <a:ext cx="114"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0" name="Line 87"/>
            <p:cNvSpPr>
              <a:spLocks noChangeShapeType="1"/>
            </p:cNvSpPr>
            <p:nvPr/>
          </p:nvSpPr>
          <p:spPr bwMode="auto">
            <a:xfrm>
              <a:off x="2351" y="2107"/>
              <a:ext cx="115" cy="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1" name="Line 88"/>
            <p:cNvSpPr>
              <a:spLocks noChangeShapeType="1"/>
            </p:cNvSpPr>
            <p:nvPr/>
          </p:nvSpPr>
          <p:spPr bwMode="auto">
            <a:xfrm>
              <a:off x="2466" y="2111"/>
              <a:ext cx="113" cy="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2" name="Line 89"/>
            <p:cNvSpPr>
              <a:spLocks noChangeShapeType="1"/>
            </p:cNvSpPr>
            <p:nvPr/>
          </p:nvSpPr>
          <p:spPr bwMode="auto">
            <a:xfrm>
              <a:off x="2579" y="2111"/>
              <a:ext cx="116" cy="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3" name="Line 90"/>
            <p:cNvSpPr>
              <a:spLocks noChangeShapeType="1"/>
            </p:cNvSpPr>
            <p:nvPr/>
          </p:nvSpPr>
          <p:spPr bwMode="auto">
            <a:xfrm>
              <a:off x="1096" y="2142"/>
              <a:ext cx="114" cy="57"/>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4" name="Line 91"/>
            <p:cNvSpPr>
              <a:spLocks noChangeShapeType="1"/>
            </p:cNvSpPr>
            <p:nvPr/>
          </p:nvSpPr>
          <p:spPr bwMode="auto">
            <a:xfrm flipV="1">
              <a:off x="1325" y="2192"/>
              <a:ext cx="114" cy="11"/>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5" name="Line 92"/>
            <p:cNvSpPr>
              <a:spLocks noChangeShapeType="1"/>
            </p:cNvSpPr>
            <p:nvPr/>
          </p:nvSpPr>
          <p:spPr bwMode="auto">
            <a:xfrm>
              <a:off x="1439" y="2192"/>
              <a:ext cx="114"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6" name="Line 93"/>
            <p:cNvSpPr>
              <a:spLocks noChangeShapeType="1"/>
            </p:cNvSpPr>
            <p:nvPr/>
          </p:nvSpPr>
          <p:spPr bwMode="auto">
            <a:xfrm flipV="1">
              <a:off x="1553" y="2182"/>
              <a:ext cx="114" cy="1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7" name="Line 94"/>
            <p:cNvSpPr>
              <a:spLocks noChangeShapeType="1"/>
            </p:cNvSpPr>
            <p:nvPr/>
          </p:nvSpPr>
          <p:spPr bwMode="auto">
            <a:xfrm flipV="1">
              <a:off x="1667" y="2163"/>
              <a:ext cx="114" cy="19"/>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8" name="Line 95"/>
            <p:cNvSpPr>
              <a:spLocks noChangeShapeType="1"/>
            </p:cNvSpPr>
            <p:nvPr/>
          </p:nvSpPr>
          <p:spPr bwMode="auto">
            <a:xfrm flipV="1">
              <a:off x="1781" y="2157"/>
              <a:ext cx="114" cy="6"/>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89" name="Line 96"/>
            <p:cNvSpPr>
              <a:spLocks noChangeShapeType="1"/>
            </p:cNvSpPr>
            <p:nvPr/>
          </p:nvSpPr>
          <p:spPr bwMode="auto">
            <a:xfrm flipV="1">
              <a:off x="1895" y="2139"/>
              <a:ext cx="114" cy="18"/>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90" name="Line 97"/>
            <p:cNvSpPr>
              <a:spLocks noChangeShapeType="1"/>
            </p:cNvSpPr>
            <p:nvPr/>
          </p:nvSpPr>
          <p:spPr bwMode="auto">
            <a:xfrm flipV="1">
              <a:off x="2009" y="2136"/>
              <a:ext cx="114" cy="3"/>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91" name="Line 98"/>
            <p:cNvSpPr>
              <a:spLocks noChangeShapeType="1"/>
            </p:cNvSpPr>
            <p:nvPr/>
          </p:nvSpPr>
          <p:spPr bwMode="auto">
            <a:xfrm>
              <a:off x="2123" y="2136"/>
              <a:ext cx="114"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92" name="Line 99"/>
            <p:cNvSpPr>
              <a:spLocks noChangeShapeType="1"/>
            </p:cNvSpPr>
            <p:nvPr/>
          </p:nvSpPr>
          <p:spPr bwMode="auto">
            <a:xfrm>
              <a:off x="2237" y="2136"/>
              <a:ext cx="114"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93" name="Line 100"/>
            <p:cNvSpPr>
              <a:spLocks noChangeShapeType="1"/>
            </p:cNvSpPr>
            <p:nvPr/>
          </p:nvSpPr>
          <p:spPr bwMode="auto">
            <a:xfrm>
              <a:off x="2351" y="2136"/>
              <a:ext cx="115"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94" name="Line 101"/>
            <p:cNvSpPr>
              <a:spLocks noChangeShapeType="1"/>
            </p:cNvSpPr>
            <p:nvPr/>
          </p:nvSpPr>
          <p:spPr bwMode="auto">
            <a:xfrm>
              <a:off x="2466" y="2136"/>
              <a:ext cx="113"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95" name="Line 102"/>
            <p:cNvSpPr>
              <a:spLocks noChangeShapeType="1"/>
            </p:cNvSpPr>
            <p:nvPr/>
          </p:nvSpPr>
          <p:spPr bwMode="auto">
            <a:xfrm>
              <a:off x="2579" y="2136"/>
              <a:ext cx="116"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696" name="Oval 103"/>
            <p:cNvSpPr>
              <a:spLocks noChangeArrowheads="1"/>
            </p:cNvSpPr>
            <p:nvPr/>
          </p:nvSpPr>
          <p:spPr bwMode="auto">
            <a:xfrm>
              <a:off x="1058" y="1606"/>
              <a:ext cx="70"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697" name="Oval 104"/>
            <p:cNvSpPr>
              <a:spLocks noChangeArrowheads="1"/>
            </p:cNvSpPr>
            <p:nvPr/>
          </p:nvSpPr>
          <p:spPr bwMode="auto">
            <a:xfrm>
              <a:off x="1172" y="1029"/>
              <a:ext cx="70"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698" name="Oval 105"/>
            <p:cNvSpPr>
              <a:spLocks noChangeArrowheads="1"/>
            </p:cNvSpPr>
            <p:nvPr/>
          </p:nvSpPr>
          <p:spPr bwMode="auto">
            <a:xfrm>
              <a:off x="1287" y="1435"/>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699" name="Oval 106"/>
            <p:cNvSpPr>
              <a:spLocks noChangeArrowheads="1"/>
            </p:cNvSpPr>
            <p:nvPr/>
          </p:nvSpPr>
          <p:spPr bwMode="auto">
            <a:xfrm>
              <a:off x="1400" y="1687"/>
              <a:ext cx="72" cy="45"/>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0" name="Oval 107"/>
            <p:cNvSpPr>
              <a:spLocks noChangeArrowheads="1"/>
            </p:cNvSpPr>
            <p:nvPr/>
          </p:nvSpPr>
          <p:spPr bwMode="auto">
            <a:xfrm>
              <a:off x="1515" y="1747"/>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1" name="Oval 108"/>
            <p:cNvSpPr>
              <a:spLocks noChangeArrowheads="1"/>
            </p:cNvSpPr>
            <p:nvPr/>
          </p:nvSpPr>
          <p:spPr bwMode="auto">
            <a:xfrm>
              <a:off x="1629" y="1785"/>
              <a:ext cx="70"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2" name="Oval 109"/>
            <p:cNvSpPr>
              <a:spLocks noChangeArrowheads="1"/>
            </p:cNvSpPr>
            <p:nvPr/>
          </p:nvSpPr>
          <p:spPr bwMode="auto">
            <a:xfrm>
              <a:off x="1743" y="1821"/>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3" name="Oval 110"/>
            <p:cNvSpPr>
              <a:spLocks noChangeArrowheads="1"/>
            </p:cNvSpPr>
            <p:nvPr/>
          </p:nvSpPr>
          <p:spPr bwMode="auto">
            <a:xfrm>
              <a:off x="1857" y="1856"/>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4" name="Oval 111"/>
            <p:cNvSpPr>
              <a:spLocks noChangeArrowheads="1"/>
            </p:cNvSpPr>
            <p:nvPr/>
          </p:nvSpPr>
          <p:spPr bwMode="auto">
            <a:xfrm>
              <a:off x="1971" y="1891"/>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5" name="Oval 112"/>
            <p:cNvSpPr>
              <a:spLocks noChangeArrowheads="1"/>
            </p:cNvSpPr>
            <p:nvPr/>
          </p:nvSpPr>
          <p:spPr bwMode="auto">
            <a:xfrm>
              <a:off x="2085" y="1945"/>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6" name="Oval 113"/>
            <p:cNvSpPr>
              <a:spLocks noChangeArrowheads="1"/>
            </p:cNvSpPr>
            <p:nvPr/>
          </p:nvSpPr>
          <p:spPr bwMode="auto">
            <a:xfrm>
              <a:off x="2200" y="1962"/>
              <a:ext cx="70"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7" name="Oval 114"/>
            <p:cNvSpPr>
              <a:spLocks noChangeArrowheads="1"/>
            </p:cNvSpPr>
            <p:nvPr/>
          </p:nvSpPr>
          <p:spPr bwMode="auto">
            <a:xfrm>
              <a:off x="2313" y="1977"/>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8" name="Oval 115"/>
            <p:cNvSpPr>
              <a:spLocks noChangeArrowheads="1"/>
            </p:cNvSpPr>
            <p:nvPr/>
          </p:nvSpPr>
          <p:spPr bwMode="auto">
            <a:xfrm>
              <a:off x="2427" y="2001"/>
              <a:ext cx="71"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09" name="Oval 116"/>
            <p:cNvSpPr>
              <a:spLocks noChangeArrowheads="1"/>
            </p:cNvSpPr>
            <p:nvPr/>
          </p:nvSpPr>
          <p:spPr bwMode="auto">
            <a:xfrm>
              <a:off x="2543" y="2019"/>
              <a:ext cx="69"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0" name="Oval 117"/>
            <p:cNvSpPr>
              <a:spLocks noChangeArrowheads="1"/>
            </p:cNvSpPr>
            <p:nvPr/>
          </p:nvSpPr>
          <p:spPr bwMode="auto">
            <a:xfrm>
              <a:off x="2657" y="2047"/>
              <a:ext cx="70" cy="46"/>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1" name="Rectangle 118"/>
            <p:cNvSpPr>
              <a:spLocks noChangeArrowheads="1"/>
            </p:cNvSpPr>
            <p:nvPr/>
          </p:nvSpPr>
          <p:spPr bwMode="auto">
            <a:xfrm>
              <a:off x="1058" y="2100"/>
              <a:ext cx="70"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2" name="Rectangle 119"/>
            <p:cNvSpPr>
              <a:spLocks noChangeArrowheads="1"/>
            </p:cNvSpPr>
            <p:nvPr/>
          </p:nvSpPr>
          <p:spPr bwMode="auto">
            <a:xfrm>
              <a:off x="1172" y="2107"/>
              <a:ext cx="70"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3" name="Rectangle 120"/>
            <p:cNvSpPr>
              <a:spLocks noChangeArrowheads="1"/>
            </p:cNvSpPr>
            <p:nvPr/>
          </p:nvSpPr>
          <p:spPr bwMode="auto">
            <a:xfrm>
              <a:off x="1287" y="2111"/>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4" name="Rectangle 121"/>
            <p:cNvSpPr>
              <a:spLocks noChangeArrowheads="1"/>
            </p:cNvSpPr>
            <p:nvPr/>
          </p:nvSpPr>
          <p:spPr bwMode="auto">
            <a:xfrm>
              <a:off x="1400" y="2118"/>
              <a:ext cx="72"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5" name="Rectangle 122"/>
            <p:cNvSpPr>
              <a:spLocks noChangeArrowheads="1"/>
            </p:cNvSpPr>
            <p:nvPr/>
          </p:nvSpPr>
          <p:spPr bwMode="auto">
            <a:xfrm>
              <a:off x="1515" y="2121"/>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6" name="Rectangle 123"/>
            <p:cNvSpPr>
              <a:spLocks noChangeArrowheads="1"/>
            </p:cNvSpPr>
            <p:nvPr/>
          </p:nvSpPr>
          <p:spPr bwMode="auto">
            <a:xfrm>
              <a:off x="1629" y="2107"/>
              <a:ext cx="70"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7" name="Rectangle 124"/>
            <p:cNvSpPr>
              <a:spLocks noChangeArrowheads="1"/>
            </p:cNvSpPr>
            <p:nvPr/>
          </p:nvSpPr>
          <p:spPr bwMode="auto">
            <a:xfrm>
              <a:off x="1743" y="2096"/>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8" name="Rectangle 125"/>
            <p:cNvSpPr>
              <a:spLocks noChangeArrowheads="1"/>
            </p:cNvSpPr>
            <p:nvPr/>
          </p:nvSpPr>
          <p:spPr bwMode="auto">
            <a:xfrm>
              <a:off x="1857" y="2086"/>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19" name="Rectangle 126"/>
            <p:cNvSpPr>
              <a:spLocks noChangeArrowheads="1"/>
            </p:cNvSpPr>
            <p:nvPr/>
          </p:nvSpPr>
          <p:spPr bwMode="auto">
            <a:xfrm>
              <a:off x="1971" y="2078"/>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20" name="Rectangle 127"/>
            <p:cNvSpPr>
              <a:spLocks noChangeArrowheads="1"/>
            </p:cNvSpPr>
            <p:nvPr/>
          </p:nvSpPr>
          <p:spPr bwMode="auto">
            <a:xfrm>
              <a:off x="2085" y="2082"/>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21" name="Rectangle 128"/>
            <p:cNvSpPr>
              <a:spLocks noChangeArrowheads="1"/>
            </p:cNvSpPr>
            <p:nvPr/>
          </p:nvSpPr>
          <p:spPr bwMode="auto">
            <a:xfrm>
              <a:off x="2200" y="2082"/>
              <a:ext cx="70"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22" name="Rectangle 129"/>
            <p:cNvSpPr>
              <a:spLocks noChangeArrowheads="1"/>
            </p:cNvSpPr>
            <p:nvPr/>
          </p:nvSpPr>
          <p:spPr bwMode="auto">
            <a:xfrm>
              <a:off x="2313" y="2082"/>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23" name="Rectangle 130"/>
            <p:cNvSpPr>
              <a:spLocks noChangeArrowheads="1"/>
            </p:cNvSpPr>
            <p:nvPr/>
          </p:nvSpPr>
          <p:spPr bwMode="auto">
            <a:xfrm>
              <a:off x="2427" y="2086"/>
              <a:ext cx="71"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24" name="Rectangle 131"/>
            <p:cNvSpPr>
              <a:spLocks noChangeArrowheads="1"/>
            </p:cNvSpPr>
            <p:nvPr/>
          </p:nvSpPr>
          <p:spPr bwMode="auto">
            <a:xfrm>
              <a:off x="2543" y="2086"/>
              <a:ext cx="69"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25" name="Rectangle 132"/>
            <p:cNvSpPr>
              <a:spLocks noChangeArrowheads="1"/>
            </p:cNvSpPr>
            <p:nvPr/>
          </p:nvSpPr>
          <p:spPr bwMode="auto">
            <a:xfrm>
              <a:off x="2657" y="2086"/>
              <a:ext cx="70" cy="46"/>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26" name="Freeform 133"/>
            <p:cNvSpPr>
              <a:spLocks/>
            </p:cNvSpPr>
            <p:nvPr/>
          </p:nvSpPr>
          <p:spPr bwMode="auto">
            <a:xfrm>
              <a:off x="1058" y="2118"/>
              <a:ext cx="77" cy="49"/>
            </a:xfrm>
            <a:custGeom>
              <a:avLst/>
              <a:gdLst>
                <a:gd name="T0" fmla="*/ 15 w 84"/>
                <a:gd name="T1" fmla="*/ 0 h 84"/>
                <a:gd name="T2" fmla="*/ 30 w 84"/>
                <a:gd name="T3" fmla="*/ 1 h 84"/>
                <a:gd name="T4" fmla="*/ 0 w 84"/>
                <a:gd name="T5" fmla="*/ 1 h 84"/>
                <a:gd name="T6" fmla="*/ 15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27" name="Freeform 134"/>
            <p:cNvSpPr>
              <a:spLocks/>
            </p:cNvSpPr>
            <p:nvPr/>
          </p:nvSpPr>
          <p:spPr bwMode="auto">
            <a:xfrm>
              <a:off x="1172" y="2174"/>
              <a:ext cx="76" cy="50"/>
            </a:xfrm>
            <a:custGeom>
              <a:avLst/>
              <a:gdLst>
                <a:gd name="T0" fmla="*/ 13 w 84"/>
                <a:gd name="T1" fmla="*/ 0 h 84"/>
                <a:gd name="T2" fmla="*/ 25 w 84"/>
                <a:gd name="T3" fmla="*/ 1 h 84"/>
                <a:gd name="T4" fmla="*/ 0 w 84"/>
                <a:gd name="T5" fmla="*/ 1 h 84"/>
                <a:gd name="T6" fmla="*/ 13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28" name="Freeform 135"/>
            <p:cNvSpPr>
              <a:spLocks/>
            </p:cNvSpPr>
            <p:nvPr/>
          </p:nvSpPr>
          <p:spPr bwMode="auto">
            <a:xfrm>
              <a:off x="1287" y="2178"/>
              <a:ext cx="75" cy="50"/>
            </a:xfrm>
            <a:custGeom>
              <a:avLst/>
              <a:gdLst>
                <a:gd name="T0" fmla="*/ 11 w 84"/>
                <a:gd name="T1" fmla="*/ 0 h 84"/>
                <a:gd name="T2" fmla="*/ 21 w 84"/>
                <a:gd name="T3" fmla="*/ 1 h 84"/>
                <a:gd name="T4" fmla="*/ 0 w 84"/>
                <a:gd name="T5" fmla="*/ 1 h 84"/>
                <a:gd name="T6" fmla="*/ 1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29" name="Freeform 136"/>
            <p:cNvSpPr>
              <a:spLocks/>
            </p:cNvSpPr>
            <p:nvPr/>
          </p:nvSpPr>
          <p:spPr bwMode="auto">
            <a:xfrm>
              <a:off x="1400" y="2167"/>
              <a:ext cx="77" cy="50"/>
            </a:xfrm>
            <a:custGeom>
              <a:avLst/>
              <a:gdLst>
                <a:gd name="T0" fmla="*/ 15 w 84"/>
                <a:gd name="T1" fmla="*/ 0 h 84"/>
                <a:gd name="T2" fmla="*/ 30 w 84"/>
                <a:gd name="T3" fmla="*/ 1 h 84"/>
                <a:gd name="T4" fmla="*/ 0 w 84"/>
                <a:gd name="T5" fmla="*/ 1 h 84"/>
                <a:gd name="T6" fmla="*/ 15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0" name="Freeform 137"/>
            <p:cNvSpPr>
              <a:spLocks/>
            </p:cNvSpPr>
            <p:nvPr/>
          </p:nvSpPr>
          <p:spPr bwMode="auto">
            <a:xfrm>
              <a:off x="1515" y="2167"/>
              <a:ext cx="76" cy="50"/>
            </a:xfrm>
            <a:custGeom>
              <a:avLst/>
              <a:gdLst>
                <a:gd name="T0" fmla="*/ 13 w 84"/>
                <a:gd name="T1" fmla="*/ 0 h 84"/>
                <a:gd name="T2" fmla="*/ 25 w 84"/>
                <a:gd name="T3" fmla="*/ 1 h 84"/>
                <a:gd name="T4" fmla="*/ 0 w 84"/>
                <a:gd name="T5" fmla="*/ 1 h 84"/>
                <a:gd name="T6" fmla="*/ 13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1" name="Freeform 138"/>
            <p:cNvSpPr>
              <a:spLocks/>
            </p:cNvSpPr>
            <p:nvPr/>
          </p:nvSpPr>
          <p:spPr bwMode="auto">
            <a:xfrm>
              <a:off x="1629" y="2157"/>
              <a:ext cx="76" cy="49"/>
            </a:xfrm>
            <a:custGeom>
              <a:avLst/>
              <a:gdLst>
                <a:gd name="T0" fmla="*/ 15 w 83"/>
                <a:gd name="T1" fmla="*/ 0 h 84"/>
                <a:gd name="T2" fmla="*/ 29 w 83"/>
                <a:gd name="T3" fmla="*/ 1 h 84"/>
                <a:gd name="T4" fmla="*/ 0 w 83"/>
                <a:gd name="T5" fmla="*/ 1 h 84"/>
                <a:gd name="T6" fmla="*/ 15 w 83"/>
                <a:gd name="T7" fmla="*/ 0 h 84"/>
                <a:gd name="T8" fmla="*/ 0 60000 65536"/>
                <a:gd name="T9" fmla="*/ 0 60000 65536"/>
                <a:gd name="T10" fmla="*/ 0 60000 65536"/>
                <a:gd name="T11" fmla="*/ 0 60000 65536"/>
                <a:gd name="T12" fmla="*/ 0 w 83"/>
                <a:gd name="T13" fmla="*/ 0 h 84"/>
                <a:gd name="T14" fmla="*/ 83 w 83"/>
                <a:gd name="T15" fmla="*/ 84 h 84"/>
              </a:gdLst>
              <a:ahLst/>
              <a:cxnLst>
                <a:cxn ang="T8">
                  <a:pos x="T0" y="T1"/>
                </a:cxn>
                <a:cxn ang="T9">
                  <a:pos x="T2" y="T3"/>
                </a:cxn>
                <a:cxn ang="T10">
                  <a:pos x="T4" y="T5"/>
                </a:cxn>
                <a:cxn ang="T11">
                  <a:pos x="T6" y="T7"/>
                </a:cxn>
              </a:cxnLst>
              <a:rect l="T12" t="T13" r="T14" b="T15"/>
              <a:pathLst>
                <a:path w="83" h="84">
                  <a:moveTo>
                    <a:pt x="42" y="0"/>
                  </a:moveTo>
                  <a:lnTo>
                    <a:pt x="83"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2" name="Freeform 139"/>
            <p:cNvSpPr>
              <a:spLocks/>
            </p:cNvSpPr>
            <p:nvPr/>
          </p:nvSpPr>
          <p:spPr bwMode="auto">
            <a:xfrm>
              <a:off x="1743" y="2139"/>
              <a:ext cx="76" cy="49"/>
            </a:xfrm>
            <a:custGeom>
              <a:avLst/>
              <a:gdLst>
                <a:gd name="T0" fmla="*/ 13 w 84"/>
                <a:gd name="T1" fmla="*/ 0 h 84"/>
                <a:gd name="T2" fmla="*/ 25 w 84"/>
                <a:gd name="T3" fmla="*/ 1 h 84"/>
                <a:gd name="T4" fmla="*/ 0 w 84"/>
                <a:gd name="T5" fmla="*/ 1 h 84"/>
                <a:gd name="T6" fmla="*/ 13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3" name="Freeform 140"/>
            <p:cNvSpPr>
              <a:spLocks/>
            </p:cNvSpPr>
            <p:nvPr/>
          </p:nvSpPr>
          <p:spPr bwMode="auto">
            <a:xfrm>
              <a:off x="1857" y="2132"/>
              <a:ext cx="76" cy="50"/>
            </a:xfrm>
            <a:custGeom>
              <a:avLst/>
              <a:gdLst>
                <a:gd name="T0" fmla="*/ 13 w 84"/>
                <a:gd name="T1" fmla="*/ 0 h 84"/>
                <a:gd name="T2" fmla="*/ 25 w 84"/>
                <a:gd name="T3" fmla="*/ 1 h 84"/>
                <a:gd name="T4" fmla="*/ 0 w 84"/>
                <a:gd name="T5" fmla="*/ 1 h 84"/>
                <a:gd name="T6" fmla="*/ 13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4" name="Freeform 141"/>
            <p:cNvSpPr>
              <a:spLocks/>
            </p:cNvSpPr>
            <p:nvPr/>
          </p:nvSpPr>
          <p:spPr bwMode="auto">
            <a:xfrm>
              <a:off x="1971" y="2114"/>
              <a:ext cx="77" cy="49"/>
            </a:xfrm>
            <a:custGeom>
              <a:avLst/>
              <a:gdLst>
                <a:gd name="T0" fmla="*/ 15 w 84"/>
                <a:gd name="T1" fmla="*/ 0 h 84"/>
                <a:gd name="T2" fmla="*/ 30 w 84"/>
                <a:gd name="T3" fmla="*/ 1 h 84"/>
                <a:gd name="T4" fmla="*/ 0 w 84"/>
                <a:gd name="T5" fmla="*/ 1 h 84"/>
                <a:gd name="T6" fmla="*/ 15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5" name="Freeform 142"/>
            <p:cNvSpPr>
              <a:spLocks/>
            </p:cNvSpPr>
            <p:nvPr/>
          </p:nvSpPr>
          <p:spPr bwMode="auto">
            <a:xfrm>
              <a:off x="2085" y="2111"/>
              <a:ext cx="76" cy="49"/>
            </a:xfrm>
            <a:custGeom>
              <a:avLst/>
              <a:gdLst>
                <a:gd name="T0" fmla="*/ 13 w 84"/>
                <a:gd name="T1" fmla="*/ 0 h 84"/>
                <a:gd name="T2" fmla="*/ 25 w 84"/>
                <a:gd name="T3" fmla="*/ 1 h 84"/>
                <a:gd name="T4" fmla="*/ 0 w 84"/>
                <a:gd name="T5" fmla="*/ 1 h 84"/>
                <a:gd name="T6" fmla="*/ 13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6" name="Freeform 143"/>
            <p:cNvSpPr>
              <a:spLocks/>
            </p:cNvSpPr>
            <p:nvPr/>
          </p:nvSpPr>
          <p:spPr bwMode="auto">
            <a:xfrm>
              <a:off x="2200" y="2111"/>
              <a:ext cx="75" cy="49"/>
            </a:xfrm>
            <a:custGeom>
              <a:avLst/>
              <a:gdLst>
                <a:gd name="T0" fmla="*/ 12 w 83"/>
                <a:gd name="T1" fmla="*/ 0 h 84"/>
                <a:gd name="T2" fmla="*/ 24 w 83"/>
                <a:gd name="T3" fmla="*/ 1 h 84"/>
                <a:gd name="T4" fmla="*/ 0 w 83"/>
                <a:gd name="T5" fmla="*/ 1 h 84"/>
                <a:gd name="T6" fmla="*/ 12 w 83"/>
                <a:gd name="T7" fmla="*/ 0 h 84"/>
                <a:gd name="T8" fmla="*/ 0 60000 65536"/>
                <a:gd name="T9" fmla="*/ 0 60000 65536"/>
                <a:gd name="T10" fmla="*/ 0 60000 65536"/>
                <a:gd name="T11" fmla="*/ 0 60000 65536"/>
                <a:gd name="T12" fmla="*/ 0 w 83"/>
                <a:gd name="T13" fmla="*/ 0 h 84"/>
                <a:gd name="T14" fmla="*/ 83 w 83"/>
                <a:gd name="T15" fmla="*/ 84 h 84"/>
              </a:gdLst>
              <a:ahLst/>
              <a:cxnLst>
                <a:cxn ang="T8">
                  <a:pos x="T0" y="T1"/>
                </a:cxn>
                <a:cxn ang="T9">
                  <a:pos x="T2" y="T3"/>
                </a:cxn>
                <a:cxn ang="T10">
                  <a:pos x="T4" y="T5"/>
                </a:cxn>
                <a:cxn ang="T11">
                  <a:pos x="T6" y="T7"/>
                </a:cxn>
              </a:cxnLst>
              <a:rect l="T12" t="T13" r="T14" b="T15"/>
              <a:pathLst>
                <a:path w="83" h="84">
                  <a:moveTo>
                    <a:pt x="41" y="0"/>
                  </a:moveTo>
                  <a:lnTo>
                    <a:pt x="83" y="84"/>
                  </a:lnTo>
                  <a:lnTo>
                    <a:pt x="0" y="84"/>
                  </a:lnTo>
                  <a:lnTo>
                    <a:pt x="41" y="0"/>
                  </a:lnTo>
                  <a:close/>
                </a:path>
              </a:pathLst>
            </a:custGeom>
            <a:solidFill>
              <a:srgbClr val="00FF00"/>
            </a:solidFill>
            <a:ln w="9525">
              <a:solidFill>
                <a:srgbClr val="00FF00"/>
              </a:solidFill>
              <a:round/>
              <a:headEnd/>
              <a:tailEnd/>
            </a:ln>
          </p:spPr>
          <p:txBody>
            <a:bodyPr/>
            <a:lstStyle/>
            <a:p>
              <a:endParaRPr lang="tr-TR"/>
            </a:p>
          </p:txBody>
        </p:sp>
        <p:sp>
          <p:nvSpPr>
            <p:cNvPr id="94737" name="Freeform 144"/>
            <p:cNvSpPr>
              <a:spLocks/>
            </p:cNvSpPr>
            <p:nvPr/>
          </p:nvSpPr>
          <p:spPr bwMode="auto">
            <a:xfrm>
              <a:off x="2313" y="2111"/>
              <a:ext cx="76" cy="49"/>
            </a:xfrm>
            <a:custGeom>
              <a:avLst/>
              <a:gdLst>
                <a:gd name="T0" fmla="*/ 13 w 84"/>
                <a:gd name="T1" fmla="*/ 0 h 84"/>
                <a:gd name="T2" fmla="*/ 25 w 84"/>
                <a:gd name="T3" fmla="*/ 1 h 84"/>
                <a:gd name="T4" fmla="*/ 0 w 84"/>
                <a:gd name="T5" fmla="*/ 1 h 84"/>
                <a:gd name="T6" fmla="*/ 13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8" name="Freeform 145"/>
            <p:cNvSpPr>
              <a:spLocks/>
            </p:cNvSpPr>
            <p:nvPr/>
          </p:nvSpPr>
          <p:spPr bwMode="auto">
            <a:xfrm>
              <a:off x="2427" y="2111"/>
              <a:ext cx="78" cy="49"/>
            </a:xfrm>
            <a:custGeom>
              <a:avLst/>
              <a:gdLst>
                <a:gd name="T0" fmla="*/ 18 w 84"/>
                <a:gd name="T1" fmla="*/ 0 h 84"/>
                <a:gd name="T2" fmla="*/ 34 w 84"/>
                <a:gd name="T3" fmla="*/ 1 h 84"/>
                <a:gd name="T4" fmla="*/ 0 w 84"/>
                <a:gd name="T5" fmla="*/ 1 h 84"/>
                <a:gd name="T6" fmla="*/ 18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39" name="Freeform 146"/>
            <p:cNvSpPr>
              <a:spLocks/>
            </p:cNvSpPr>
            <p:nvPr/>
          </p:nvSpPr>
          <p:spPr bwMode="auto">
            <a:xfrm>
              <a:off x="2543" y="2111"/>
              <a:ext cx="75" cy="49"/>
            </a:xfrm>
            <a:custGeom>
              <a:avLst/>
              <a:gdLst>
                <a:gd name="T0" fmla="*/ 11 w 84"/>
                <a:gd name="T1" fmla="*/ 0 h 84"/>
                <a:gd name="T2" fmla="*/ 21 w 84"/>
                <a:gd name="T3" fmla="*/ 1 h 84"/>
                <a:gd name="T4" fmla="*/ 0 w 84"/>
                <a:gd name="T5" fmla="*/ 1 h 84"/>
                <a:gd name="T6" fmla="*/ 1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40" name="Freeform 147"/>
            <p:cNvSpPr>
              <a:spLocks/>
            </p:cNvSpPr>
            <p:nvPr/>
          </p:nvSpPr>
          <p:spPr bwMode="auto">
            <a:xfrm>
              <a:off x="2657" y="2111"/>
              <a:ext cx="76" cy="49"/>
            </a:xfrm>
            <a:custGeom>
              <a:avLst/>
              <a:gdLst>
                <a:gd name="T0" fmla="*/ 13 w 84"/>
                <a:gd name="T1" fmla="*/ 0 h 84"/>
                <a:gd name="T2" fmla="*/ 25 w 84"/>
                <a:gd name="T3" fmla="*/ 1 h 84"/>
                <a:gd name="T4" fmla="*/ 0 w 84"/>
                <a:gd name="T5" fmla="*/ 1 h 84"/>
                <a:gd name="T6" fmla="*/ 13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741" name="Line 148"/>
            <p:cNvSpPr>
              <a:spLocks noChangeShapeType="1"/>
            </p:cNvSpPr>
            <p:nvPr/>
          </p:nvSpPr>
          <p:spPr bwMode="auto">
            <a:xfrm>
              <a:off x="2075" y="1342"/>
              <a:ext cx="174" cy="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742" name="Oval 149"/>
            <p:cNvSpPr>
              <a:spLocks noChangeArrowheads="1"/>
            </p:cNvSpPr>
            <p:nvPr/>
          </p:nvSpPr>
          <p:spPr bwMode="auto">
            <a:xfrm>
              <a:off x="2129" y="1320"/>
              <a:ext cx="60" cy="39"/>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43" name="Rectangle 150"/>
            <p:cNvSpPr>
              <a:spLocks noChangeArrowheads="1"/>
            </p:cNvSpPr>
            <p:nvPr/>
          </p:nvSpPr>
          <p:spPr bwMode="auto">
            <a:xfrm>
              <a:off x="2275" y="1303"/>
              <a:ext cx="13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DA</a:t>
              </a:r>
              <a:endParaRPr lang="en-US" altLang="tr-TR" sz="1200" b="1">
                <a:latin typeface="Times New Roman" panose="02020603050405020304" pitchFamily="18" charset="0"/>
                <a:cs typeface="Arial" panose="020B0604020202020204" pitchFamily="34" charset="0"/>
              </a:endParaRPr>
            </a:p>
          </p:txBody>
        </p:sp>
        <p:sp>
          <p:nvSpPr>
            <p:cNvPr id="94744" name="Line 151"/>
            <p:cNvSpPr>
              <a:spLocks noChangeShapeType="1"/>
            </p:cNvSpPr>
            <p:nvPr/>
          </p:nvSpPr>
          <p:spPr bwMode="auto">
            <a:xfrm>
              <a:off x="2075" y="1437"/>
              <a:ext cx="174"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745" name="Rectangle 152"/>
            <p:cNvSpPr>
              <a:spLocks noChangeArrowheads="1"/>
            </p:cNvSpPr>
            <p:nvPr/>
          </p:nvSpPr>
          <p:spPr bwMode="auto">
            <a:xfrm>
              <a:off x="2129" y="1416"/>
              <a:ext cx="60" cy="39"/>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746" name="Rectangle 153"/>
            <p:cNvSpPr>
              <a:spLocks noChangeArrowheads="1"/>
            </p:cNvSpPr>
            <p:nvPr/>
          </p:nvSpPr>
          <p:spPr bwMode="auto">
            <a:xfrm>
              <a:off x="2275" y="1398"/>
              <a:ext cx="34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DOPAC</a:t>
              </a:r>
              <a:endParaRPr lang="en-US" altLang="tr-TR" sz="1200" b="1">
                <a:latin typeface="Times New Roman" panose="02020603050405020304" pitchFamily="18" charset="0"/>
                <a:cs typeface="Arial" panose="020B0604020202020204" pitchFamily="34" charset="0"/>
              </a:endParaRPr>
            </a:p>
          </p:txBody>
        </p:sp>
        <p:sp>
          <p:nvSpPr>
            <p:cNvPr id="94747" name="Line 154"/>
            <p:cNvSpPr>
              <a:spLocks noChangeShapeType="1"/>
            </p:cNvSpPr>
            <p:nvPr/>
          </p:nvSpPr>
          <p:spPr bwMode="auto">
            <a:xfrm>
              <a:off x="2075" y="1532"/>
              <a:ext cx="174" cy="1"/>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748" name="Freeform 155"/>
            <p:cNvSpPr>
              <a:spLocks/>
            </p:cNvSpPr>
            <p:nvPr/>
          </p:nvSpPr>
          <p:spPr bwMode="auto">
            <a:xfrm>
              <a:off x="2129" y="1511"/>
              <a:ext cx="65" cy="43"/>
            </a:xfrm>
            <a:custGeom>
              <a:avLst/>
              <a:gdLst>
                <a:gd name="T0" fmla="*/ 11 w 72"/>
                <a:gd name="T1" fmla="*/ 0 h 72"/>
                <a:gd name="T2" fmla="*/ 21 w 72"/>
                <a:gd name="T3" fmla="*/ 1 h 72"/>
                <a:gd name="T4" fmla="*/ 0 w 72"/>
                <a:gd name="T5" fmla="*/ 1 h 72"/>
                <a:gd name="T6" fmla="*/ 11 w 72"/>
                <a:gd name="T7" fmla="*/ 0 h 72"/>
                <a:gd name="T8" fmla="*/ 0 60000 65536"/>
                <a:gd name="T9" fmla="*/ 0 60000 65536"/>
                <a:gd name="T10" fmla="*/ 0 60000 65536"/>
                <a:gd name="T11" fmla="*/ 0 60000 65536"/>
                <a:gd name="T12" fmla="*/ 0 w 72"/>
                <a:gd name="T13" fmla="*/ 0 h 72"/>
                <a:gd name="T14" fmla="*/ 72 w 72"/>
                <a:gd name="T15" fmla="*/ 72 h 72"/>
              </a:gdLst>
              <a:ahLst/>
              <a:cxnLst>
                <a:cxn ang="T8">
                  <a:pos x="T0" y="T1"/>
                </a:cxn>
                <a:cxn ang="T9">
                  <a:pos x="T2" y="T3"/>
                </a:cxn>
                <a:cxn ang="T10">
                  <a:pos x="T4" y="T5"/>
                </a:cxn>
                <a:cxn ang="T11">
                  <a:pos x="T6" y="T7"/>
                </a:cxn>
              </a:cxnLst>
              <a:rect l="T12" t="T13" r="T14" b="T15"/>
              <a:pathLst>
                <a:path w="72" h="72">
                  <a:moveTo>
                    <a:pt x="36" y="0"/>
                  </a:moveTo>
                  <a:lnTo>
                    <a:pt x="72" y="72"/>
                  </a:lnTo>
                  <a:lnTo>
                    <a:pt x="0" y="72"/>
                  </a:lnTo>
                  <a:lnTo>
                    <a:pt x="36" y="0"/>
                  </a:lnTo>
                  <a:close/>
                </a:path>
              </a:pathLst>
            </a:custGeom>
            <a:solidFill>
              <a:srgbClr val="00FF00"/>
            </a:solidFill>
            <a:ln w="9525">
              <a:solidFill>
                <a:srgbClr val="00FF00"/>
              </a:solidFill>
              <a:round/>
              <a:headEnd/>
              <a:tailEnd/>
            </a:ln>
          </p:spPr>
          <p:txBody>
            <a:bodyPr/>
            <a:lstStyle/>
            <a:p>
              <a:endParaRPr lang="tr-TR"/>
            </a:p>
          </p:txBody>
        </p:sp>
        <p:sp>
          <p:nvSpPr>
            <p:cNvPr id="94749" name="Rectangle 156"/>
            <p:cNvSpPr>
              <a:spLocks noChangeArrowheads="1"/>
            </p:cNvSpPr>
            <p:nvPr/>
          </p:nvSpPr>
          <p:spPr bwMode="auto">
            <a:xfrm>
              <a:off x="2275" y="1493"/>
              <a:ext cx="21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HVA</a:t>
              </a:r>
              <a:endParaRPr lang="en-US" altLang="tr-TR" sz="1200" b="1">
                <a:latin typeface="Times New Roman" panose="02020603050405020304" pitchFamily="18" charset="0"/>
                <a:cs typeface="Arial" panose="020B0604020202020204" pitchFamily="34" charset="0"/>
              </a:endParaRPr>
            </a:p>
          </p:txBody>
        </p:sp>
        <p:sp>
          <p:nvSpPr>
            <p:cNvPr id="94750" name="Rectangle 157"/>
            <p:cNvSpPr>
              <a:spLocks noChangeArrowheads="1"/>
            </p:cNvSpPr>
            <p:nvPr/>
          </p:nvSpPr>
          <p:spPr bwMode="auto">
            <a:xfrm>
              <a:off x="897" y="879"/>
              <a:ext cx="47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Accumbens</a:t>
              </a:r>
              <a:endParaRPr lang="en-US" altLang="tr-TR" sz="1200" b="1">
                <a:latin typeface="Times New Roman" panose="02020603050405020304" pitchFamily="18" charset="0"/>
                <a:cs typeface="Arial" panose="020B0604020202020204" pitchFamily="34" charset="0"/>
              </a:endParaRPr>
            </a:p>
          </p:txBody>
        </p:sp>
      </p:grpSp>
      <p:sp>
        <p:nvSpPr>
          <p:cNvPr id="94211" name="Text Box 158"/>
          <p:cNvSpPr txBox="1">
            <a:spLocks noChangeArrowheads="1"/>
          </p:cNvSpPr>
          <p:nvPr/>
        </p:nvSpPr>
        <p:spPr bwMode="auto">
          <a:xfrm>
            <a:off x="1714500" y="923925"/>
            <a:ext cx="24511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eaLnBrk="1" hangingPunct="1">
              <a:spcBef>
                <a:spcPct val="0"/>
              </a:spcBef>
              <a:buFontTx/>
              <a:buNone/>
            </a:pPr>
            <a:r>
              <a:rPr lang="en-US" altLang="tr-TR" sz="2800" b="1">
                <a:solidFill>
                  <a:srgbClr val="FFFF00"/>
                </a:solidFill>
                <a:latin typeface="Times New Roman" panose="02020603050405020304" pitchFamily="18" charset="0"/>
                <a:cs typeface="Arial" panose="020B0604020202020204" pitchFamily="34" charset="0"/>
              </a:rPr>
              <a:t>Amphetamine</a:t>
            </a:r>
          </a:p>
        </p:txBody>
      </p:sp>
      <p:grpSp>
        <p:nvGrpSpPr>
          <p:cNvPr id="94212" name="Group 1564"/>
          <p:cNvGrpSpPr>
            <a:grpSpLocks/>
          </p:cNvGrpSpPr>
          <p:nvPr/>
        </p:nvGrpSpPr>
        <p:grpSpPr bwMode="auto">
          <a:xfrm>
            <a:off x="4722813" y="1362075"/>
            <a:ext cx="3635375" cy="2420938"/>
            <a:chOff x="2975" y="858"/>
            <a:chExt cx="2290" cy="1525"/>
          </a:xfrm>
        </p:grpSpPr>
        <p:sp>
          <p:nvSpPr>
            <p:cNvPr id="94460" name="Line 161"/>
            <p:cNvSpPr>
              <a:spLocks noChangeShapeType="1"/>
            </p:cNvSpPr>
            <p:nvPr/>
          </p:nvSpPr>
          <p:spPr bwMode="auto">
            <a:xfrm>
              <a:off x="3351" y="919"/>
              <a:ext cx="1" cy="130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61" name="Line 162"/>
            <p:cNvSpPr>
              <a:spLocks noChangeShapeType="1"/>
            </p:cNvSpPr>
            <p:nvPr/>
          </p:nvSpPr>
          <p:spPr bwMode="auto">
            <a:xfrm>
              <a:off x="3327" y="1570"/>
              <a:ext cx="24"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62" name="Line 163"/>
            <p:cNvSpPr>
              <a:spLocks noChangeShapeType="1"/>
            </p:cNvSpPr>
            <p:nvPr/>
          </p:nvSpPr>
          <p:spPr bwMode="auto">
            <a:xfrm>
              <a:off x="3327" y="1246"/>
              <a:ext cx="2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63" name="Line 164"/>
            <p:cNvSpPr>
              <a:spLocks noChangeShapeType="1"/>
            </p:cNvSpPr>
            <p:nvPr/>
          </p:nvSpPr>
          <p:spPr bwMode="auto">
            <a:xfrm>
              <a:off x="3327" y="919"/>
              <a:ext cx="24"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64" name="Rectangle 165"/>
            <p:cNvSpPr>
              <a:spLocks noChangeArrowheads="1"/>
            </p:cNvSpPr>
            <p:nvPr/>
          </p:nvSpPr>
          <p:spPr bwMode="auto">
            <a:xfrm>
              <a:off x="3248" y="2181"/>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465" name="Rectangle 166"/>
            <p:cNvSpPr>
              <a:spLocks noChangeArrowheads="1"/>
            </p:cNvSpPr>
            <p:nvPr/>
          </p:nvSpPr>
          <p:spPr bwMode="auto">
            <a:xfrm>
              <a:off x="3160" y="1858"/>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100</a:t>
              </a:r>
              <a:endParaRPr lang="en-US" altLang="tr-TR" sz="1200" b="1">
                <a:latin typeface="Times New Roman" panose="02020603050405020304" pitchFamily="18" charset="0"/>
                <a:cs typeface="Arial" panose="020B0604020202020204" pitchFamily="34" charset="0"/>
              </a:endParaRPr>
            </a:p>
          </p:txBody>
        </p:sp>
        <p:sp>
          <p:nvSpPr>
            <p:cNvPr id="94466" name="Rectangle 167"/>
            <p:cNvSpPr>
              <a:spLocks noChangeArrowheads="1"/>
            </p:cNvSpPr>
            <p:nvPr/>
          </p:nvSpPr>
          <p:spPr bwMode="auto">
            <a:xfrm>
              <a:off x="3160" y="1531"/>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200</a:t>
              </a:r>
              <a:endParaRPr lang="en-US" altLang="tr-TR" sz="1200" b="1">
                <a:latin typeface="Times New Roman" panose="02020603050405020304" pitchFamily="18" charset="0"/>
                <a:cs typeface="Arial" panose="020B0604020202020204" pitchFamily="34" charset="0"/>
              </a:endParaRPr>
            </a:p>
          </p:txBody>
        </p:sp>
        <p:sp>
          <p:nvSpPr>
            <p:cNvPr id="94467" name="Rectangle 168"/>
            <p:cNvSpPr>
              <a:spLocks noChangeArrowheads="1"/>
            </p:cNvSpPr>
            <p:nvPr/>
          </p:nvSpPr>
          <p:spPr bwMode="auto">
            <a:xfrm>
              <a:off x="3160" y="1207"/>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300</a:t>
              </a:r>
              <a:endParaRPr lang="en-US" altLang="tr-TR" sz="1200" b="1">
                <a:latin typeface="Times New Roman" panose="02020603050405020304" pitchFamily="18" charset="0"/>
                <a:cs typeface="Arial" panose="020B0604020202020204" pitchFamily="34" charset="0"/>
              </a:endParaRPr>
            </a:p>
          </p:txBody>
        </p:sp>
        <p:sp>
          <p:nvSpPr>
            <p:cNvPr id="94468" name="Rectangle 169"/>
            <p:cNvSpPr>
              <a:spLocks noChangeArrowheads="1"/>
            </p:cNvSpPr>
            <p:nvPr/>
          </p:nvSpPr>
          <p:spPr bwMode="auto">
            <a:xfrm>
              <a:off x="3160" y="881"/>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400</a:t>
              </a:r>
              <a:endParaRPr lang="en-US" altLang="tr-TR" sz="1200" b="1">
                <a:latin typeface="Times New Roman" panose="02020603050405020304" pitchFamily="18" charset="0"/>
                <a:cs typeface="Arial" panose="020B0604020202020204" pitchFamily="34" charset="0"/>
              </a:endParaRPr>
            </a:p>
          </p:txBody>
        </p:sp>
        <p:sp>
          <p:nvSpPr>
            <p:cNvPr id="94469" name="Line 170"/>
            <p:cNvSpPr>
              <a:spLocks noChangeShapeType="1"/>
            </p:cNvSpPr>
            <p:nvPr/>
          </p:nvSpPr>
          <p:spPr bwMode="auto">
            <a:xfrm>
              <a:off x="3332" y="2221"/>
              <a:ext cx="25"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0" name="Line 171"/>
            <p:cNvSpPr>
              <a:spLocks noChangeShapeType="1"/>
            </p:cNvSpPr>
            <p:nvPr/>
          </p:nvSpPr>
          <p:spPr bwMode="auto">
            <a:xfrm>
              <a:off x="3455" y="2221"/>
              <a:ext cx="1714"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1" name="Line 172"/>
            <p:cNvSpPr>
              <a:spLocks noChangeShapeType="1"/>
            </p:cNvSpPr>
            <p:nvPr/>
          </p:nvSpPr>
          <p:spPr bwMode="auto">
            <a:xfrm flipV="1">
              <a:off x="3455" y="2221"/>
              <a:ext cx="0"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2" name="Line 173"/>
            <p:cNvSpPr>
              <a:spLocks noChangeShapeType="1"/>
            </p:cNvSpPr>
            <p:nvPr/>
          </p:nvSpPr>
          <p:spPr bwMode="auto">
            <a:xfrm flipV="1">
              <a:off x="3570"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3" name="Line 174"/>
            <p:cNvSpPr>
              <a:spLocks noChangeShapeType="1"/>
            </p:cNvSpPr>
            <p:nvPr/>
          </p:nvSpPr>
          <p:spPr bwMode="auto">
            <a:xfrm flipV="1">
              <a:off x="3683" y="2221"/>
              <a:ext cx="0"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4" name="Line 175"/>
            <p:cNvSpPr>
              <a:spLocks noChangeShapeType="1"/>
            </p:cNvSpPr>
            <p:nvPr/>
          </p:nvSpPr>
          <p:spPr bwMode="auto">
            <a:xfrm flipV="1">
              <a:off x="3797"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5" name="Line 176"/>
            <p:cNvSpPr>
              <a:spLocks noChangeShapeType="1"/>
            </p:cNvSpPr>
            <p:nvPr/>
          </p:nvSpPr>
          <p:spPr bwMode="auto">
            <a:xfrm flipV="1">
              <a:off x="3913"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6" name="Line 177"/>
            <p:cNvSpPr>
              <a:spLocks noChangeShapeType="1"/>
            </p:cNvSpPr>
            <p:nvPr/>
          </p:nvSpPr>
          <p:spPr bwMode="auto">
            <a:xfrm flipV="1">
              <a:off x="4024"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7" name="Line 178"/>
            <p:cNvSpPr>
              <a:spLocks noChangeShapeType="1"/>
            </p:cNvSpPr>
            <p:nvPr/>
          </p:nvSpPr>
          <p:spPr bwMode="auto">
            <a:xfrm flipV="1">
              <a:off x="4140" y="2221"/>
              <a:ext cx="0"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8" name="Line 179"/>
            <p:cNvSpPr>
              <a:spLocks noChangeShapeType="1"/>
            </p:cNvSpPr>
            <p:nvPr/>
          </p:nvSpPr>
          <p:spPr bwMode="auto">
            <a:xfrm flipV="1">
              <a:off x="4256"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79" name="Line 180"/>
            <p:cNvSpPr>
              <a:spLocks noChangeShapeType="1"/>
            </p:cNvSpPr>
            <p:nvPr/>
          </p:nvSpPr>
          <p:spPr bwMode="auto">
            <a:xfrm flipV="1">
              <a:off x="4367" y="2221"/>
              <a:ext cx="0"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0" name="Line 181"/>
            <p:cNvSpPr>
              <a:spLocks noChangeShapeType="1"/>
            </p:cNvSpPr>
            <p:nvPr/>
          </p:nvSpPr>
          <p:spPr bwMode="auto">
            <a:xfrm flipV="1">
              <a:off x="4483"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1" name="Line 182"/>
            <p:cNvSpPr>
              <a:spLocks noChangeShapeType="1"/>
            </p:cNvSpPr>
            <p:nvPr/>
          </p:nvSpPr>
          <p:spPr bwMode="auto">
            <a:xfrm flipV="1">
              <a:off x="4598"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2" name="Line 183"/>
            <p:cNvSpPr>
              <a:spLocks noChangeShapeType="1"/>
            </p:cNvSpPr>
            <p:nvPr/>
          </p:nvSpPr>
          <p:spPr bwMode="auto">
            <a:xfrm flipV="1">
              <a:off x="4710" y="2221"/>
              <a:ext cx="0"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3" name="Line 184"/>
            <p:cNvSpPr>
              <a:spLocks noChangeShapeType="1"/>
            </p:cNvSpPr>
            <p:nvPr/>
          </p:nvSpPr>
          <p:spPr bwMode="auto">
            <a:xfrm flipV="1">
              <a:off x="4826"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4" name="Line 185"/>
            <p:cNvSpPr>
              <a:spLocks noChangeShapeType="1"/>
            </p:cNvSpPr>
            <p:nvPr/>
          </p:nvSpPr>
          <p:spPr bwMode="auto">
            <a:xfrm flipV="1">
              <a:off x="4941"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5" name="Line 186"/>
            <p:cNvSpPr>
              <a:spLocks noChangeShapeType="1"/>
            </p:cNvSpPr>
            <p:nvPr/>
          </p:nvSpPr>
          <p:spPr bwMode="auto">
            <a:xfrm flipV="1">
              <a:off x="5052" y="2221"/>
              <a:ext cx="1"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6" name="Line 187"/>
            <p:cNvSpPr>
              <a:spLocks noChangeShapeType="1"/>
            </p:cNvSpPr>
            <p:nvPr/>
          </p:nvSpPr>
          <p:spPr bwMode="auto">
            <a:xfrm flipV="1">
              <a:off x="5169" y="2221"/>
              <a:ext cx="0" cy="2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87" name="Rectangle 188"/>
            <p:cNvSpPr>
              <a:spLocks noChangeArrowheads="1"/>
            </p:cNvSpPr>
            <p:nvPr/>
          </p:nvSpPr>
          <p:spPr bwMode="auto">
            <a:xfrm>
              <a:off x="3435" y="2268"/>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488" name="Rectangle 189"/>
            <p:cNvSpPr>
              <a:spLocks noChangeArrowheads="1"/>
            </p:cNvSpPr>
            <p:nvPr/>
          </p:nvSpPr>
          <p:spPr bwMode="auto">
            <a:xfrm>
              <a:off x="3776" y="2268"/>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a:t>
              </a:r>
              <a:endParaRPr lang="en-US" altLang="tr-TR" sz="1200" b="1">
                <a:latin typeface="Times New Roman" panose="02020603050405020304" pitchFamily="18" charset="0"/>
                <a:cs typeface="Arial" panose="020B0604020202020204" pitchFamily="34" charset="0"/>
              </a:endParaRPr>
            </a:p>
          </p:txBody>
        </p:sp>
        <p:sp>
          <p:nvSpPr>
            <p:cNvPr id="94489" name="Rectangle 190"/>
            <p:cNvSpPr>
              <a:spLocks noChangeArrowheads="1"/>
            </p:cNvSpPr>
            <p:nvPr/>
          </p:nvSpPr>
          <p:spPr bwMode="auto">
            <a:xfrm>
              <a:off x="4121" y="2268"/>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a:t>
              </a:r>
              <a:endParaRPr lang="en-US" altLang="tr-TR" sz="1200" b="1">
                <a:latin typeface="Times New Roman" panose="02020603050405020304" pitchFamily="18" charset="0"/>
                <a:cs typeface="Arial" panose="020B0604020202020204" pitchFamily="34" charset="0"/>
              </a:endParaRPr>
            </a:p>
          </p:txBody>
        </p:sp>
        <p:sp>
          <p:nvSpPr>
            <p:cNvPr id="94490" name="Rectangle 191"/>
            <p:cNvSpPr>
              <a:spLocks noChangeArrowheads="1"/>
            </p:cNvSpPr>
            <p:nvPr/>
          </p:nvSpPr>
          <p:spPr bwMode="auto">
            <a:xfrm>
              <a:off x="4463" y="2268"/>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3</a:t>
              </a:r>
              <a:endParaRPr lang="en-US" altLang="tr-TR" sz="1200" b="1">
                <a:latin typeface="Times New Roman" panose="02020603050405020304" pitchFamily="18" charset="0"/>
                <a:cs typeface="Arial" panose="020B0604020202020204" pitchFamily="34" charset="0"/>
              </a:endParaRPr>
            </a:p>
          </p:txBody>
        </p:sp>
        <p:sp>
          <p:nvSpPr>
            <p:cNvPr id="94491" name="Rectangle 192"/>
            <p:cNvSpPr>
              <a:spLocks noChangeArrowheads="1"/>
            </p:cNvSpPr>
            <p:nvPr/>
          </p:nvSpPr>
          <p:spPr bwMode="auto">
            <a:xfrm>
              <a:off x="4806" y="2268"/>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4</a:t>
              </a:r>
              <a:endParaRPr lang="en-US" altLang="tr-TR" sz="1200" b="1">
                <a:latin typeface="Times New Roman" panose="02020603050405020304" pitchFamily="18" charset="0"/>
                <a:cs typeface="Arial" panose="020B0604020202020204" pitchFamily="34" charset="0"/>
              </a:endParaRPr>
            </a:p>
          </p:txBody>
        </p:sp>
        <p:sp>
          <p:nvSpPr>
            <p:cNvPr id="94492" name="Rectangle 193"/>
            <p:cNvSpPr>
              <a:spLocks noChangeArrowheads="1"/>
            </p:cNvSpPr>
            <p:nvPr/>
          </p:nvSpPr>
          <p:spPr bwMode="auto">
            <a:xfrm>
              <a:off x="5097" y="2268"/>
              <a:ext cx="16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5 hr</a:t>
              </a:r>
              <a:endParaRPr lang="en-US" altLang="tr-TR" sz="1200" b="1">
                <a:latin typeface="Times New Roman" panose="02020603050405020304" pitchFamily="18" charset="0"/>
                <a:cs typeface="Arial" panose="020B0604020202020204" pitchFamily="34" charset="0"/>
              </a:endParaRPr>
            </a:p>
          </p:txBody>
        </p:sp>
        <p:sp>
          <p:nvSpPr>
            <p:cNvPr id="94493" name="Rectangle 195"/>
            <p:cNvSpPr>
              <a:spLocks noChangeArrowheads="1"/>
            </p:cNvSpPr>
            <p:nvPr/>
          </p:nvSpPr>
          <p:spPr bwMode="auto">
            <a:xfrm rot="-5400000">
              <a:off x="2531" y="1516"/>
              <a:ext cx="10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 of Basal Release</a:t>
              </a:r>
              <a:endParaRPr lang="en-US" altLang="tr-TR" sz="1600" b="1">
                <a:latin typeface="Times New Roman" panose="02020603050405020304" pitchFamily="18" charset="0"/>
                <a:cs typeface="Arial" panose="020B0604020202020204" pitchFamily="34" charset="0"/>
              </a:endParaRPr>
            </a:p>
          </p:txBody>
        </p:sp>
        <p:sp>
          <p:nvSpPr>
            <p:cNvPr id="94494" name="Line 196"/>
            <p:cNvSpPr>
              <a:spLocks noChangeShapeType="1"/>
            </p:cNvSpPr>
            <p:nvPr/>
          </p:nvSpPr>
          <p:spPr bwMode="auto">
            <a:xfrm>
              <a:off x="3430" y="1896"/>
              <a:ext cx="24"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95" name="Line 197"/>
            <p:cNvSpPr>
              <a:spLocks noChangeShapeType="1"/>
            </p:cNvSpPr>
            <p:nvPr/>
          </p:nvSpPr>
          <p:spPr bwMode="auto">
            <a:xfrm flipV="1">
              <a:off x="3454" y="1513"/>
              <a:ext cx="116" cy="38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96" name="Line 198"/>
            <p:cNvSpPr>
              <a:spLocks noChangeShapeType="1"/>
            </p:cNvSpPr>
            <p:nvPr/>
          </p:nvSpPr>
          <p:spPr bwMode="auto">
            <a:xfrm>
              <a:off x="3454" y="1896"/>
              <a:ext cx="116"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97" name="Line 199"/>
            <p:cNvSpPr>
              <a:spLocks noChangeShapeType="1"/>
            </p:cNvSpPr>
            <p:nvPr/>
          </p:nvSpPr>
          <p:spPr bwMode="auto">
            <a:xfrm flipV="1">
              <a:off x="3454" y="1831"/>
              <a:ext cx="116" cy="65"/>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98" name="Oval 200"/>
            <p:cNvSpPr>
              <a:spLocks noChangeArrowheads="1"/>
            </p:cNvSpPr>
            <p:nvPr/>
          </p:nvSpPr>
          <p:spPr bwMode="auto">
            <a:xfrm>
              <a:off x="3427" y="1871"/>
              <a:ext cx="51"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99" name="Rectangle 201"/>
            <p:cNvSpPr>
              <a:spLocks noChangeArrowheads="1"/>
            </p:cNvSpPr>
            <p:nvPr/>
          </p:nvSpPr>
          <p:spPr bwMode="auto">
            <a:xfrm>
              <a:off x="3427" y="1871"/>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00" name="Freeform 202"/>
            <p:cNvSpPr>
              <a:spLocks/>
            </p:cNvSpPr>
            <p:nvPr/>
          </p:nvSpPr>
          <p:spPr bwMode="auto">
            <a:xfrm>
              <a:off x="3427" y="1871"/>
              <a:ext cx="55" cy="50"/>
            </a:xfrm>
            <a:custGeom>
              <a:avLst/>
              <a:gdLst>
                <a:gd name="T0" fmla="*/ 1 w 83"/>
                <a:gd name="T1" fmla="*/ 0 h 84"/>
                <a:gd name="T2" fmla="*/ 1 w 83"/>
                <a:gd name="T3" fmla="*/ 1 h 84"/>
                <a:gd name="T4" fmla="*/ 0 w 83"/>
                <a:gd name="T5" fmla="*/ 1 h 84"/>
                <a:gd name="T6" fmla="*/ 1 w 83"/>
                <a:gd name="T7" fmla="*/ 0 h 84"/>
                <a:gd name="T8" fmla="*/ 0 60000 65536"/>
                <a:gd name="T9" fmla="*/ 0 60000 65536"/>
                <a:gd name="T10" fmla="*/ 0 60000 65536"/>
                <a:gd name="T11" fmla="*/ 0 60000 65536"/>
                <a:gd name="T12" fmla="*/ 0 w 83"/>
                <a:gd name="T13" fmla="*/ 0 h 84"/>
                <a:gd name="T14" fmla="*/ 83 w 83"/>
                <a:gd name="T15" fmla="*/ 84 h 84"/>
              </a:gdLst>
              <a:ahLst/>
              <a:cxnLst>
                <a:cxn ang="T8">
                  <a:pos x="T0" y="T1"/>
                </a:cxn>
                <a:cxn ang="T9">
                  <a:pos x="T2" y="T3"/>
                </a:cxn>
                <a:cxn ang="T10">
                  <a:pos x="T4" y="T5"/>
                </a:cxn>
                <a:cxn ang="T11">
                  <a:pos x="T6" y="T7"/>
                </a:cxn>
              </a:cxnLst>
              <a:rect l="T12" t="T13" r="T14" b="T15"/>
              <a:pathLst>
                <a:path w="83" h="84">
                  <a:moveTo>
                    <a:pt x="42" y="0"/>
                  </a:moveTo>
                  <a:lnTo>
                    <a:pt x="83"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01" name="Line 203"/>
            <p:cNvSpPr>
              <a:spLocks noChangeShapeType="1"/>
            </p:cNvSpPr>
            <p:nvPr/>
          </p:nvSpPr>
          <p:spPr bwMode="auto">
            <a:xfrm flipV="1">
              <a:off x="3570" y="1393"/>
              <a:ext cx="111" cy="12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2" name="Line 204"/>
            <p:cNvSpPr>
              <a:spLocks noChangeShapeType="1"/>
            </p:cNvSpPr>
            <p:nvPr/>
          </p:nvSpPr>
          <p:spPr bwMode="auto">
            <a:xfrm flipV="1">
              <a:off x="3681" y="1295"/>
              <a:ext cx="116" cy="9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3" name="Line 205"/>
            <p:cNvSpPr>
              <a:spLocks noChangeShapeType="1"/>
            </p:cNvSpPr>
            <p:nvPr/>
          </p:nvSpPr>
          <p:spPr bwMode="auto">
            <a:xfrm flipV="1">
              <a:off x="3797" y="1148"/>
              <a:ext cx="116" cy="14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4" name="Line 206"/>
            <p:cNvSpPr>
              <a:spLocks noChangeShapeType="1"/>
            </p:cNvSpPr>
            <p:nvPr/>
          </p:nvSpPr>
          <p:spPr bwMode="auto">
            <a:xfrm>
              <a:off x="3913" y="1148"/>
              <a:ext cx="111" cy="3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5" name="Line 207"/>
            <p:cNvSpPr>
              <a:spLocks noChangeShapeType="1"/>
            </p:cNvSpPr>
            <p:nvPr/>
          </p:nvSpPr>
          <p:spPr bwMode="auto">
            <a:xfrm>
              <a:off x="4024" y="1180"/>
              <a:ext cx="115" cy="51"/>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6" name="Line 208"/>
            <p:cNvSpPr>
              <a:spLocks noChangeShapeType="1"/>
            </p:cNvSpPr>
            <p:nvPr/>
          </p:nvSpPr>
          <p:spPr bwMode="auto">
            <a:xfrm>
              <a:off x="4139" y="1231"/>
              <a:ext cx="116" cy="79"/>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7" name="Line 209"/>
            <p:cNvSpPr>
              <a:spLocks noChangeShapeType="1"/>
            </p:cNvSpPr>
            <p:nvPr/>
          </p:nvSpPr>
          <p:spPr bwMode="auto">
            <a:xfrm>
              <a:off x="4255" y="1310"/>
              <a:ext cx="111" cy="6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8" name="Line 210"/>
            <p:cNvSpPr>
              <a:spLocks noChangeShapeType="1"/>
            </p:cNvSpPr>
            <p:nvPr/>
          </p:nvSpPr>
          <p:spPr bwMode="auto">
            <a:xfrm>
              <a:off x="4366" y="1375"/>
              <a:ext cx="116" cy="24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09" name="Line 211"/>
            <p:cNvSpPr>
              <a:spLocks noChangeShapeType="1"/>
            </p:cNvSpPr>
            <p:nvPr/>
          </p:nvSpPr>
          <p:spPr bwMode="auto">
            <a:xfrm>
              <a:off x="4482" y="1621"/>
              <a:ext cx="116" cy="2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0" name="Line 212"/>
            <p:cNvSpPr>
              <a:spLocks noChangeShapeType="1"/>
            </p:cNvSpPr>
            <p:nvPr/>
          </p:nvSpPr>
          <p:spPr bwMode="auto">
            <a:xfrm>
              <a:off x="4598" y="1643"/>
              <a:ext cx="111" cy="4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1" name="Line 213"/>
            <p:cNvSpPr>
              <a:spLocks noChangeShapeType="1"/>
            </p:cNvSpPr>
            <p:nvPr/>
          </p:nvSpPr>
          <p:spPr bwMode="auto">
            <a:xfrm>
              <a:off x="4709" y="1686"/>
              <a:ext cx="116" cy="3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2" name="Line 214"/>
            <p:cNvSpPr>
              <a:spLocks noChangeShapeType="1"/>
            </p:cNvSpPr>
            <p:nvPr/>
          </p:nvSpPr>
          <p:spPr bwMode="auto">
            <a:xfrm>
              <a:off x="4825" y="1719"/>
              <a:ext cx="115" cy="4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3" name="Line 215"/>
            <p:cNvSpPr>
              <a:spLocks noChangeShapeType="1"/>
            </p:cNvSpPr>
            <p:nvPr/>
          </p:nvSpPr>
          <p:spPr bwMode="auto">
            <a:xfrm>
              <a:off x="4940" y="1766"/>
              <a:ext cx="112" cy="3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4" name="Line 216"/>
            <p:cNvSpPr>
              <a:spLocks noChangeShapeType="1"/>
            </p:cNvSpPr>
            <p:nvPr/>
          </p:nvSpPr>
          <p:spPr bwMode="auto">
            <a:xfrm>
              <a:off x="5052" y="1798"/>
              <a:ext cx="116" cy="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5" name="Line 217"/>
            <p:cNvSpPr>
              <a:spLocks noChangeShapeType="1"/>
            </p:cNvSpPr>
            <p:nvPr/>
          </p:nvSpPr>
          <p:spPr bwMode="auto">
            <a:xfrm>
              <a:off x="3570" y="1903"/>
              <a:ext cx="111" cy="4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6" name="Line 218"/>
            <p:cNvSpPr>
              <a:spLocks noChangeShapeType="1"/>
            </p:cNvSpPr>
            <p:nvPr/>
          </p:nvSpPr>
          <p:spPr bwMode="auto">
            <a:xfrm>
              <a:off x="3681" y="1947"/>
              <a:ext cx="116" cy="1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7" name="Line 219"/>
            <p:cNvSpPr>
              <a:spLocks noChangeShapeType="1"/>
            </p:cNvSpPr>
            <p:nvPr/>
          </p:nvSpPr>
          <p:spPr bwMode="auto">
            <a:xfrm flipV="1">
              <a:off x="3797" y="1929"/>
              <a:ext cx="116" cy="32"/>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8" name="Line 220"/>
            <p:cNvSpPr>
              <a:spLocks noChangeShapeType="1"/>
            </p:cNvSpPr>
            <p:nvPr/>
          </p:nvSpPr>
          <p:spPr bwMode="auto">
            <a:xfrm>
              <a:off x="3913" y="1929"/>
              <a:ext cx="111" cy="39"/>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19" name="Line 221"/>
            <p:cNvSpPr>
              <a:spLocks noChangeShapeType="1"/>
            </p:cNvSpPr>
            <p:nvPr/>
          </p:nvSpPr>
          <p:spPr bwMode="auto">
            <a:xfrm>
              <a:off x="4024" y="1968"/>
              <a:ext cx="115" cy="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0" name="Line 222"/>
            <p:cNvSpPr>
              <a:spLocks noChangeShapeType="1"/>
            </p:cNvSpPr>
            <p:nvPr/>
          </p:nvSpPr>
          <p:spPr bwMode="auto">
            <a:xfrm>
              <a:off x="4139" y="1972"/>
              <a:ext cx="116"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1" name="Line 223"/>
            <p:cNvSpPr>
              <a:spLocks noChangeShapeType="1"/>
            </p:cNvSpPr>
            <p:nvPr/>
          </p:nvSpPr>
          <p:spPr bwMode="auto">
            <a:xfrm>
              <a:off x="4255" y="1979"/>
              <a:ext cx="111"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2" name="Line 224"/>
            <p:cNvSpPr>
              <a:spLocks noChangeShapeType="1"/>
            </p:cNvSpPr>
            <p:nvPr/>
          </p:nvSpPr>
          <p:spPr bwMode="auto">
            <a:xfrm flipV="1">
              <a:off x="4366" y="1961"/>
              <a:ext cx="116" cy="18"/>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3" name="Line 225"/>
            <p:cNvSpPr>
              <a:spLocks noChangeShapeType="1"/>
            </p:cNvSpPr>
            <p:nvPr/>
          </p:nvSpPr>
          <p:spPr bwMode="auto">
            <a:xfrm flipV="1">
              <a:off x="4482" y="1954"/>
              <a:ext cx="116"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4" name="Line 226"/>
            <p:cNvSpPr>
              <a:spLocks noChangeShapeType="1"/>
            </p:cNvSpPr>
            <p:nvPr/>
          </p:nvSpPr>
          <p:spPr bwMode="auto">
            <a:xfrm flipV="1">
              <a:off x="4598" y="1947"/>
              <a:ext cx="111"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5" name="Line 227"/>
            <p:cNvSpPr>
              <a:spLocks noChangeShapeType="1"/>
            </p:cNvSpPr>
            <p:nvPr/>
          </p:nvSpPr>
          <p:spPr bwMode="auto">
            <a:xfrm flipV="1">
              <a:off x="4709" y="1943"/>
              <a:ext cx="116" cy="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6" name="Line 228"/>
            <p:cNvSpPr>
              <a:spLocks noChangeShapeType="1"/>
            </p:cNvSpPr>
            <p:nvPr/>
          </p:nvSpPr>
          <p:spPr bwMode="auto">
            <a:xfrm flipV="1">
              <a:off x="4825" y="1936"/>
              <a:ext cx="115"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7" name="Line 229"/>
            <p:cNvSpPr>
              <a:spLocks noChangeShapeType="1"/>
            </p:cNvSpPr>
            <p:nvPr/>
          </p:nvSpPr>
          <p:spPr bwMode="auto">
            <a:xfrm flipV="1">
              <a:off x="4940" y="1921"/>
              <a:ext cx="112" cy="15"/>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8" name="Line 230"/>
            <p:cNvSpPr>
              <a:spLocks noChangeShapeType="1"/>
            </p:cNvSpPr>
            <p:nvPr/>
          </p:nvSpPr>
          <p:spPr bwMode="auto">
            <a:xfrm flipV="1">
              <a:off x="5052" y="1914"/>
              <a:ext cx="116"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29" name="Line 231"/>
            <p:cNvSpPr>
              <a:spLocks noChangeShapeType="1"/>
            </p:cNvSpPr>
            <p:nvPr/>
          </p:nvSpPr>
          <p:spPr bwMode="auto">
            <a:xfrm>
              <a:off x="3570" y="1831"/>
              <a:ext cx="111" cy="7"/>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0" name="Line 232"/>
            <p:cNvSpPr>
              <a:spLocks noChangeShapeType="1"/>
            </p:cNvSpPr>
            <p:nvPr/>
          </p:nvSpPr>
          <p:spPr bwMode="auto">
            <a:xfrm flipV="1">
              <a:off x="3681" y="1816"/>
              <a:ext cx="116" cy="22"/>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1" name="Line 233"/>
            <p:cNvSpPr>
              <a:spLocks noChangeShapeType="1"/>
            </p:cNvSpPr>
            <p:nvPr/>
          </p:nvSpPr>
          <p:spPr bwMode="auto">
            <a:xfrm flipV="1">
              <a:off x="3797" y="1780"/>
              <a:ext cx="116" cy="36"/>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2" name="Line 234"/>
            <p:cNvSpPr>
              <a:spLocks noChangeShapeType="1"/>
            </p:cNvSpPr>
            <p:nvPr/>
          </p:nvSpPr>
          <p:spPr bwMode="auto">
            <a:xfrm flipV="1">
              <a:off x="3913" y="1755"/>
              <a:ext cx="111" cy="25"/>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3" name="Line 235"/>
            <p:cNvSpPr>
              <a:spLocks noChangeShapeType="1"/>
            </p:cNvSpPr>
            <p:nvPr/>
          </p:nvSpPr>
          <p:spPr bwMode="auto">
            <a:xfrm flipV="1">
              <a:off x="4024" y="1719"/>
              <a:ext cx="115" cy="36"/>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4" name="Line 236"/>
            <p:cNvSpPr>
              <a:spLocks noChangeShapeType="1"/>
            </p:cNvSpPr>
            <p:nvPr/>
          </p:nvSpPr>
          <p:spPr bwMode="auto">
            <a:xfrm flipV="1">
              <a:off x="4139" y="1668"/>
              <a:ext cx="116" cy="51"/>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5" name="Line 237"/>
            <p:cNvSpPr>
              <a:spLocks noChangeShapeType="1"/>
            </p:cNvSpPr>
            <p:nvPr/>
          </p:nvSpPr>
          <p:spPr bwMode="auto">
            <a:xfrm>
              <a:off x="4255" y="1668"/>
              <a:ext cx="111" cy="33"/>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6" name="Line 238"/>
            <p:cNvSpPr>
              <a:spLocks noChangeShapeType="1"/>
            </p:cNvSpPr>
            <p:nvPr/>
          </p:nvSpPr>
          <p:spPr bwMode="auto">
            <a:xfrm>
              <a:off x="4366" y="1701"/>
              <a:ext cx="116" cy="58"/>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7" name="Line 239"/>
            <p:cNvSpPr>
              <a:spLocks noChangeShapeType="1"/>
            </p:cNvSpPr>
            <p:nvPr/>
          </p:nvSpPr>
          <p:spPr bwMode="auto">
            <a:xfrm>
              <a:off x="4482" y="1759"/>
              <a:ext cx="116" cy="21"/>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8" name="Line 240"/>
            <p:cNvSpPr>
              <a:spLocks noChangeShapeType="1"/>
            </p:cNvSpPr>
            <p:nvPr/>
          </p:nvSpPr>
          <p:spPr bwMode="auto">
            <a:xfrm>
              <a:off x="4598" y="1780"/>
              <a:ext cx="111" cy="44"/>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39" name="Line 241"/>
            <p:cNvSpPr>
              <a:spLocks noChangeShapeType="1"/>
            </p:cNvSpPr>
            <p:nvPr/>
          </p:nvSpPr>
          <p:spPr bwMode="auto">
            <a:xfrm>
              <a:off x="4709" y="1824"/>
              <a:ext cx="116" cy="54"/>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40" name="Line 242"/>
            <p:cNvSpPr>
              <a:spLocks noChangeShapeType="1"/>
            </p:cNvSpPr>
            <p:nvPr/>
          </p:nvSpPr>
          <p:spPr bwMode="auto">
            <a:xfrm flipV="1">
              <a:off x="4825" y="1871"/>
              <a:ext cx="115" cy="7"/>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41" name="Line 243"/>
            <p:cNvSpPr>
              <a:spLocks noChangeShapeType="1"/>
            </p:cNvSpPr>
            <p:nvPr/>
          </p:nvSpPr>
          <p:spPr bwMode="auto">
            <a:xfrm flipV="1">
              <a:off x="4940" y="1864"/>
              <a:ext cx="112" cy="7"/>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42" name="Line 244"/>
            <p:cNvSpPr>
              <a:spLocks noChangeShapeType="1"/>
            </p:cNvSpPr>
            <p:nvPr/>
          </p:nvSpPr>
          <p:spPr bwMode="auto">
            <a:xfrm>
              <a:off x="5052" y="1864"/>
              <a:ext cx="116"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43" name="Oval 245"/>
            <p:cNvSpPr>
              <a:spLocks noChangeArrowheads="1"/>
            </p:cNvSpPr>
            <p:nvPr/>
          </p:nvSpPr>
          <p:spPr bwMode="auto">
            <a:xfrm>
              <a:off x="3541" y="1487"/>
              <a:ext cx="53"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44" name="Oval 246"/>
            <p:cNvSpPr>
              <a:spLocks noChangeArrowheads="1"/>
            </p:cNvSpPr>
            <p:nvPr/>
          </p:nvSpPr>
          <p:spPr bwMode="auto">
            <a:xfrm>
              <a:off x="3653" y="1368"/>
              <a:ext cx="52"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45" name="Oval 247"/>
            <p:cNvSpPr>
              <a:spLocks noChangeArrowheads="1"/>
            </p:cNvSpPr>
            <p:nvPr/>
          </p:nvSpPr>
          <p:spPr bwMode="auto">
            <a:xfrm>
              <a:off x="3769" y="1270"/>
              <a:ext cx="51"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46" name="Oval 248"/>
            <p:cNvSpPr>
              <a:spLocks noChangeArrowheads="1"/>
            </p:cNvSpPr>
            <p:nvPr/>
          </p:nvSpPr>
          <p:spPr bwMode="auto">
            <a:xfrm>
              <a:off x="3884" y="1122"/>
              <a:ext cx="53"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47" name="Oval 249"/>
            <p:cNvSpPr>
              <a:spLocks noChangeArrowheads="1"/>
            </p:cNvSpPr>
            <p:nvPr/>
          </p:nvSpPr>
          <p:spPr bwMode="auto">
            <a:xfrm>
              <a:off x="3996" y="1155"/>
              <a:ext cx="52"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48" name="Oval 250"/>
            <p:cNvSpPr>
              <a:spLocks noChangeArrowheads="1"/>
            </p:cNvSpPr>
            <p:nvPr/>
          </p:nvSpPr>
          <p:spPr bwMode="auto">
            <a:xfrm>
              <a:off x="4112" y="1206"/>
              <a:ext cx="51"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49" name="Oval 251"/>
            <p:cNvSpPr>
              <a:spLocks noChangeArrowheads="1"/>
            </p:cNvSpPr>
            <p:nvPr/>
          </p:nvSpPr>
          <p:spPr bwMode="auto">
            <a:xfrm>
              <a:off x="4228" y="1285"/>
              <a:ext cx="51"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0" name="Oval 252"/>
            <p:cNvSpPr>
              <a:spLocks noChangeArrowheads="1"/>
            </p:cNvSpPr>
            <p:nvPr/>
          </p:nvSpPr>
          <p:spPr bwMode="auto">
            <a:xfrm>
              <a:off x="4339" y="1350"/>
              <a:ext cx="51"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1" name="Oval 253"/>
            <p:cNvSpPr>
              <a:spLocks noChangeArrowheads="1"/>
            </p:cNvSpPr>
            <p:nvPr/>
          </p:nvSpPr>
          <p:spPr bwMode="auto">
            <a:xfrm>
              <a:off x="4454" y="1596"/>
              <a:ext cx="52"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2" name="Oval 254"/>
            <p:cNvSpPr>
              <a:spLocks noChangeArrowheads="1"/>
            </p:cNvSpPr>
            <p:nvPr/>
          </p:nvSpPr>
          <p:spPr bwMode="auto">
            <a:xfrm>
              <a:off x="4570" y="1617"/>
              <a:ext cx="52"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3" name="Oval 255"/>
            <p:cNvSpPr>
              <a:spLocks noChangeArrowheads="1"/>
            </p:cNvSpPr>
            <p:nvPr/>
          </p:nvSpPr>
          <p:spPr bwMode="auto">
            <a:xfrm>
              <a:off x="4682" y="1661"/>
              <a:ext cx="51"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4" name="Oval 256"/>
            <p:cNvSpPr>
              <a:spLocks noChangeArrowheads="1"/>
            </p:cNvSpPr>
            <p:nvPr/>
          </p:nvSpPr>
          <p:spPr bwMode="auto">
            <a:xfrm>
              <a:off x="4797" y="1693"/>
              <a:ext cx="52"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5" name="Oval 257"/>
            <p:cNvSpPr>
              <a:spLocks noChangeArrowheads="1"/>
            </p:cNvSpPr>
            <p:nvPr/>
          </p:nvSpPr>
          <p:spPr bwMode="auto">
            <a:xfrm>
              <a:off x="4913" y="1740"/>
              <a:ext cx="51" cy="48"/>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6" name="Oval 258"/>
            <p:cNvSpPr>
              <a:spLocks noChangeArrowheads="1"/>
            </p:cNvSpPr>
            <p:nvPr/>
          </p:nvSpPr>
          <p:spPr bwMode="auto">
            <a:xfrm>
              <a:off x="5025" y="1773"/>
              <a:ext cx="51"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7" name="Oval 259"/>
            <p:cNvSpPr>
              <a:spLocks noChangeArrowheads="1"/>
            </p:cNvSpPr>
            <p:nvPr/>
          </p:nvSpPr>
          <p:spPr bwMode="auto">
            <a:xfrm>
              <a:off x="5141" y="1780"/>
              <a:ext cx="50" cy="4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8" name="Rectangle 260"/>
            <p:cNvSpPr>
              <a:spLocks noChangeArrowheads="1"/>
            </p:cNvSpPr>
            <p:nvPr/>
          </p:nvSpPr>
          <p:spPr bwMode="auto">
            <a:xfrm>
              <a:off x="3541" y="1878"/>
              <a:ext cx="53"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59" name="Rectangle 261"/>
            <p:cNvSpPr>
              <a:spLocks noChangeArrowheads="1"/>
            </p:cNvSpPr>
            <p:nvPr/>
          </p:nvSpPr>
          <p:spPr bwMode="auto">
            <a:xfrm>
              <a:off x="3653" y="1921"/>
              <a:ext cx="52"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0" name="Rectangle 262"/>
            <p:cNvSpPr>
              <a:spLocks noChangeArrowheads="1"/>
            </p:cNvSpPr>
            <p:nvPr/>
          </p:nvSpPr>
          <p:spPr bwMode="auto">
            <a:xfrm>
              <a:off x="3769" y="1936"/>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1" name="Rectangle 263"/>
            <p:cNvSpPr>
              <a:spLocks noChangeArrowheads="1"/>
            </p:cNvSpPr>
            <p:nvPr/>
          </p:nvSpPr>
          <p:spPr bwMode="auto">
            <a:xfrm>
              <a:off x="3884" y="1903"/>
              <a:ext cx="53"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2" name="Rectangle 264"/>
            <p:cNvSpPr>
              <a:spLocks noChangeArrowheads="1"/>
            </p:cNvSpPr>
            <p:nvPr/>
          </p:nvSpPr>
          <p:spPr bwMode="auto">
            <a:xfrm>
              <a:off x="3996" y="1943"/>
              <a:ext cx="52"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3" name="Rectangle 265"/>
            <p:cNvSpPr>
              <a:spLocks noChangeArrowheads="1"/>
            </p:cNvSpPr>
            <p:nvPr/>
          </p:nvSpPr>
          <p:spPr bwMode="auto">
            <a:xfrm>
              <a:off x="4112" y="1947"/>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4" name="Rectangle 266"/>
            <p:cNvSpPr>
              <a:spLocks noChangeArrowheads="1"/>
            </p:cNvSpPr>
            <p:nvPr/>
          </p:nvSpPr>
          <p:spPr bwMode="auto">
            <a:xfrm>
              <a:off x="4228" y="1954"/>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5" name="Rectangle 267"/>
            <p:cNvSpPr>
              <a:spLocks noChangeArrowheads="1"/>
            </p:cNvSpPr>
            <p:nvPr/>
          </p:nvSpPr>
          <p:spPr bwMode="auto">
            <a:xfrm>
              <a:off x="4339" y="1954"/>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6" name="Rectangle 268"/>
            <p:cNvSpPr>
              <a:spLocks noChangeArrowheads="1"/>
            </p:cNvSpPr>
            <p:nvPr/>
          </p:nvSpPr>
          <p:spPr bwMode="auto">
            <a:xfrm>
              <a:off x="4454" y="1936"/>
              <a:ext cx="52"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7" name="Rectangle 269"/>
            <p:cNvSpPr>
              <a:spLocks noChangeArrowheads="1"/>
            </p:cNvSpPr>
            <p:nvPr/>
          </p:nvSpPr>
          <p:spPr bwMode="auto">
            <a:xfrm>
              <a:off x="4570" y="1929"/>
              <a:ext cx="52"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8" name="Rectangle 270"/>
            <p:cNvSpPr>
              <a:spLocks noChangeArrowheads="1"/>
            </p:cNvSpPr>
            <p:nvPr/>
          </p:nvSpPr>
          <p:spPr bwMode="auto">
            <a:xfrm>
              <a:off x="4682" y="1921"/>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69" name="Rectangle 271"/>
            <p:cNvSpPr>
              <a:spLocks noChangeArrowheads="1"/>
            </p:cNvSpPr>
            <p:nvPr/>
          </p:nvSpPr>
          <p:spPr bwMode="auto">
            <a:xfrm>
              <a:off x="4797" y="1918"/>
              <a:ext cx="52"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70" name="Rectangle 272"/>
            <p:cNvSpPr>
              <a:spLocks noChangeArrowheads="1"/>
            </p:cNvSpPr>
            <p:nvPr/>
          </p:nvSpPr>
          <p:spPr bwMode="auto">
            <a:xfrm>
              <a:off x="4913" y="1911"/>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71" name="Rectangle 273"/>
            <p:cNvSpPr>
              <a:spLocks noChangeArrowheads="1"/>
            </p:cNvSpPr>
            <p:nvPr/>
          </p:nvSpPr>
          <p:spPr bwMode="auto">
            <a:xfrm>
              <a:off x="5025" y="1896"/>
              <a:ext cx="51"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72" name="Rectangle 274"/>
            <p:cNvSpPr>
              <a:spLocks noChangeArrowheads="1"/>
            </p:cNvSpPr>
            <p:nvPr/>
          </p:nvSpPr>
          <p:spPr bwMode="auto">
            <a:xfrm>
              <a:off x="5141" y="1889"/>
              <a:ext cx="50" cy="4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73" name="Freeform 275"/>
            <p:cNvSpPr>
              <a:spLocks/>
            </p:cNvSpPr>
            <p:nvPr/>
          </p:nvSpPr>
          <p:spPr bwMode="auto">
            <a:xfrm>
              <a:off x="3541" y="1806"/>
              <a:ext cx="56" cy="50"/>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74" name="Freeform 276"/>
            <p:cNvSpPr>
              <a:spLocks/>
            </p:cNvSpPr>
            <p:nvPr/>
          </p:nvSpPr>
          <p:spPr bwMode="auto">
            <a:xfrm>
              <a:off x="3653" y="1813"/>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75" name="Freeform 277"/>
            <p:cNvSpPr>
              <a:spLocks/>
            </p:cNvSpPr>
            <p:nvPr/>
          </p:nvSpPr>
          <p:spPr bwMode="auto">
            <a:xfrm>
              <a:off x="3769" y="1791"/>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76" name="Freeform 278"/>
            <p:cNvSpPr>
              <a:spLocks/>
            </p:cNvSpPr>
            <p:nvPr/>
          </p:nvSpPr>
          <p:spPr bwMode="auto">
            <a:xfrm>
              <a:off x="3884" y="1755"/>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77" name="Freeform 279"/>
            <p:cNvSpPr>
              <a:spLocks/>
            </p:cNvSpPr>
            <p:nvPr/>
          </p:nvSpPr>
          <p:spPr bwMode="auto">
            <a:xfrm>
              <a:off x="3996" y="1730"/>
              <a:ext cx="56" cy="50"/>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78" name="Freeform 280"/>
            <p:cNvSpPr>
              <a:spLocks/>
            </p:cNvSpPr>
            <p:nvPr/>
          </p:nvSpPr>
          <p:spPr bwMode="auto">
            <a:xfrm>
              <a:off x="4112" y="1693"/>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79" name="Freeform 281"/>
            <p:cNvSpPr>
              <a:spLocks/>
            </p:cNvSpPr>
            <p:nvPr/>
          </p:nvSpPr>
          <p:spPr bwMode="auto">
            <a:xfrm>
              <a:off x="4228" y="1643"/>
              <a:ext cx="56" cy="50"/>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0" name="Freeform 282"/>
            <p:cNvSpPr>
              <a:spLocks/>
            </p:cNvSpPr>
            <p:nvPr/>
          </p:nvSpPr>
          <p:spPr bwMode="auto">
            <a:xfrm>
              <a:off x="4339" y="1675"/>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1" name="Freeform 283"/>
            <p:cNvSpPr>
              <a:spLocks/>
            </p:cNvSpPr>
            <p:nvPr/>
          </p:nvSpPr>
          <p:spPr bwMode="auto">
            <a:xfrm>
              <a:off x="4454" y="1733"/>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2" name="Freeform 284"/>
            <p:cNvSpPr>
              <a:spLocks/>
            </p:cNvSpPr>
            <p:nvPr/>
          </p:nvSpPr>
          <p:spPr bwMode="auto">
            <a:xfrm>
              <a:off x="4570" y="1755"/>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3" name="Freeform 285"/>
            <p:cNvSpPr>
              <a:spLocks/>
            </p:cNvSpPr>
            <p:nvPr/>
          </p:nvSpPr>
          <p:spPr bwMode="auto">
            <a:xfrm>
              <a:off x="4682" y="1798"/>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4" name="Freeform 286"/>
            <p:cNvSpPr>
              <a:spLocks/>
            </p:cNvSpPr>
            <p:nvPr/>
          </p:nvSpPr>
          <p:spPr bwMode="auto">
            <a:xfrm>
              <a:off x="4797" y="1853"/>
              <a:ext cx="56" cy="50"/>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5" name="Freeform 287"/>
            <p:cNvSpPr>
              <a:spLocks/>
            </p:cNvSpPr>
            <p:nvPr/>
          </p:nvSpPr>
          <p:spPr bwMode="auto">
            <a:xfrm>
              <a:off x="4913" y="1845"/>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6" name="Freeform 288"/>
            <p:cNvSpPr>
              <a:spLocks/>
            </p:cNvSpPr>
            <p:nvPr/>
          </p:nvSpPr>
          <p:spPr bwMode="auto">
            <a:xfrm>
              <a:off x="5025" y="1838"/>
              <a:ext cx="56" cy="51"/>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7" name="Freeform 289"/>
            <p:cNvSpPr>
              <a:spLocks/>
            </p:cNvSpPr>
            <p:nvPr/>
          </p:nvSpPr>
          <p:spPr bwMode="auto">
            <a:xfrm>
              <a:off x="5141" y="1838"/>
              <a:ext cx="55" cy="51"/>
            </a:xfrm>
            <a:custGeom>
              <a:avLst/>
              <a:gdLst>
                <a:gd name="T0" fmla="*/ 1 w 83"/>
                <a:gd name="T1" fmla="*/ 0 h 84"/>
                <a:gd name="T2" fmla="*/ 1 w 83"/>
                <a:gd name="T3" fmla="*/ 1 h 84"/>
                <a:gd name="T4" fmla="*/ 0 w 83"/>
                <a:gd name="T5" fmla="*/ 1 h 84"/>
                <a:gd name="T6" fmla="*/ 1 w 83"/>
                <a:gd name="T7" fmla="*/ 0 h 84"/>
                <a:gd name="T8" fmla="*/ 0 60000 65536"/>
                <a:gd name="T9" fmla="*/ 0 60000 65536"/>
                <a:gd name="T10" fmla="*/ 0 60000 65536"/>
                <a:gd name="T11" fmla="*/ 0 60000 65536"/>
                <a:gd name="T12" fmla="*/ 0 w 83"/>
                <a:gd name="T13" fmla="*/ 0 h 84"/>
                <a:gd name="T14" fmla="*/ 83 w 83"/>
                <a:gd name="T15" fmla="*/ 84 h 84"/>
              </a:gdLst>
              <a:ahLst/>
              <a:cxnLst>
                <a:cxn ang="T8">
                  <a:pos x="T0" y="T1"/>
                </a:cxn>
                <a:cxn ang="T9">
                  <a:pos x="T2" y="T3"/>
                </a:cxn>
                <a:cxn ang="T10">
                  <a:pos x="T4" y="T5"/>
                </a:cxn>
                <a:cxn ang="T11">
                  <a:pos x="T6" y="T7"/>
                </a:cxn>
              </a:cxnLst>
              <a:rect l="T12" t="T13" r="T14" b="T15"/>
              <a:pathLst>
                <a:path w="83" h="84">
                  <a:moveTo>
                    <a:pt x="42" y="0"/>
                  </a:moveTo>
                  <a:lnTo>
                    <a:pt x="83"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588" name="Line 290"/>
            <p:cNvSpPr>
              <a:spLocks noChangeShapeType="1"/>
            </p:cNvSpPr>
            <p:nvPr/>
          </p:nvSpPr>
          <p:spPr bwMode="auto">
            <a:xfrm>
              <a:off x="4660" y="1185"/>
              <a:ext cx="127" cy="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89" name="Oval 291"/>
            <p:cNvSpPr>
              <a:spLocks noChangeArrowheads="1"/>
            </p:cNvSpPr>
            <p:nvPr/>
          </p:nvSpPr>
          <p:spPr bwMode="auto">
            <a:xfrm>
              <a:off x="4699" y="1163"/>
              <a:ext cx="44" cy="40"/>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90" name="Rectangle 292"/>
            <p:cNvSpPr>
              <a:spLocks noChangeArrowheads="1"/>
            </p:cNvSpPr>
            <p:nvPr/>
          </p:nvSpPr>
          <p:spPr bwMode="auto">
            <a:xfrm>
              <a:off x="4806" y="1145"/>
              <a:ext cx="13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DA</a:t>
              </a:r>
              <a:endParaRPr lang="en-US" altLang="tr-TR" sz="1200" b="1">
                <a:latin typeface="Times New Roman" panose="02020603050405020304" pitchFamily="18" charset="0"/>
                <a:cs typeface="Arial" panose="020B0604020202020204" pitchFamily="34" charset="0"/>
              </a:endParaRPr>
            </a:p>
          </p:txBody>
        </p:sp>
        <p:sp>
          <p:nvSpPr>
            <p:cNvPr id="94591" name="Line 293"/>
            <p:cNvSpPr>
              <a:spLocks noChangeShapeType="1"/>
            </p:cNvSpPr>
            <p:nvPr/>
          </p:nvSpPr>
          <p:spPr bwMode="auto">
            <a:xfrm>
              <a:off x="4660" y="1282"/>
              <a:ext cx="127"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92" name="Rectangle 294"/>
            <p:cNvSpPr>
              <a:spLocks noChangeArrowheads="1"/>
            </p:cNvSpPr>
            <p:nvPr/>
          </p:nvSpPr>
          <p:spPr bwMode="auto">
            <a:xfrm>
              <a:off x="4699" y="1261"/>
              <a:ext cx="44" cy="40"/>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593" name="Rectangle 295"/>
            <p:cNvSpPr>
              <a:spLocks noChangeArrowheads="1"/>
            </p:cNvSpPr>
            <p:nvPr/>
          </p:nvSpPr>
          <p:spPr bwMode="auto">
            <a:xfrm>
              <a:off x="4808" y="1241"/>
              <a:ext cx="34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DOPAC</a:t>
              </a:r>
              <a:endParaRPr lang="en-US" altLang="tr-TR" sz="1200" b="1">
                <a:latin typeface="Times New Roman" panose="02020603050405020304" pitchFamily="18" charset="0"/>
                <a:cs typeface="Arial" panose="020B0604020202020204" pitchFamily="34" charset="0"/>
              </a:endParaRPr>
            </a:p>
          </p:txBody>
        </p:sp>
        <p:sp>
          <p:nvSpPr>
            <p:cNvPr id="94594" name="Line 296"/>
            <p:cNvSpPr>
              <a:spLocks noChangeShapeType="1"/>
            </p:cNvSpPr>
            <p:nvPr/>
          </p:nvSpPr>
          <p:spPr bwMode="auto">
            <a:xfrm>
              <a:off x="4660" y="1380"/>
              <a:ext cx="127" cy="1"/>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595" name="Freeform 297"/>
            <p:cNvSpPr>
              <a:spLocks/>
            </p:cNvSpPr>
            <p:nvPr/>
          </p:nvSpPr>
          <p:spPr bwMode="auto">
            <a:xfrm>
              <a:off x="4699" y="1358"/>
              <a:ext cx="48" cy="44"/>
            </a:xfrm>
            <a:custGeom>
              <a:avLst/>
              <a:gdLst>
                <a:gd name="T0" fmla="*/ 1 w 72"/>
                <a:gd name="T1" fmla="*/ 0 h 72"/>
                <a:gd name="T2" fmla="*/ 1 w 72"/>
                <a:gd name="T3" fmla="*/ 1 h 72"/>
                <a:gd name="T4" fmla="*/ 0 w 72"/>
                <a:gd name="T5" fmla="*/ 1 h 72"/>
                <a:gd name="T6" fmla="*/ 1 w 72"/>
                <a:gd name="T7" fmla="*/ 0 h 72"/>
                <a:gd name="T8" fmla="*/ 0 60000 65536"/>
                <a:gd name="T9" fmla="*/ 0 60000 65536"/>
                <a:gd name="T10" fmla="*/ 0 60000 65536"/>
                <a:gd name="T11" fmla="*/ 0 60000 65536"/>
                <a:gd name="T12" fmla="*/ 0 w 72"/>
                <a:gd name="T13" fmla="*/ 0 h 72"/>
                <a:gd name="T14" fmla="*/ 72 w 72"/>
                <a:gd name="T15" fmla="*/ 72 h 72"/>
              </a:gdLst>
              <a:ahLst/>
              <a:cxnLst>
                <a:cxn ang="T8">
                  <a:pos x="T0" y="T1"/>
                </a:cxn>
                <a:cxn ang="T9">
                  <a:pos x="T2" y="T3"/>
                </a:cxn>
                <a:cxn ang="T10">
                  <a:pos x="T4" y="T5"/>
                </a:cxn>
                <a:cxn ang="T11">
                  <a:pos x="T6" y="T7"/>
                </a:cxn>
              </a:cxnLst>
              <a:rect l="T12" t="T13" r="T14" b="T15"/>
              <a:pathLst>
                <a:path w="72" h="72">
                  <a:moveTo>
                    <a:pt x="36" y="0"/>
                  </a:moveTo>
                  <a:lnTo>
                    <a:pt x="72" y="72"/>
                  </a:lnTo>
                  <a:lnTo>
                    <a:pt x="0" y="72"/>
                  </a:lnTo>
                  <a:lnTo>
                    <a:pt x="36" y="0"/>
                  </a:lnTo>
                  <a:close/>
                </a:path>
              </a:pathLst>
            </a:custGeom>
            <a:solidFill>
              <a:srgbClr val="00FF00"/>
            </a:solidFill>
            <a:ln w="9525">
              <a:solidFill>
                <a:srgbClr val="00FF00"/>
              </a:solidFill>
              <a:round/>
              <a:headEnd/>
              <a:tailEnd/>
            </a:ln>
          </p:spPr>
          <p:txBody>
            <a:bodyPr/>
            <a:lstStyle/>
            <a:p>
              <a:endParaRPr lang="tr-TR"/>
            </a:p>
          </p:txBody>
        </p:sp>
        <p:sp>
          <p:nvSpPr>
            <p:cNvPr id="94596" name="Rectangle 298"/>
            <p:cNvSpPr>
              <a:spLocks noChangeArrowheads="1"/>
            </p:cNvSpPr>
            <p:nvPr/>
          </p:nvSpPr>
          <p:spPr bwMode="auto">
            <a:xfrm>
              <a:off x="4808" y="1340"/>
              <a:ext cx="21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HVA</a:t>
              </a:r>
              <a:endParaRPr lang="en-US" altLang="tr-TR" sz="1200" b="1">
                <a:latin typeface="Times New Roman" panose="02020603050405020304" pitchFamily="18" charset="0"/>
                <a:cs typeface="Arial" panose="020B0604020202020204" pitchFamily="34" charset="0"/>
              </a:endParaRPr>
            </a:p>
          </p:txBody>
        </p:sp>
        <p:sp>
          <p:nvSpPr>
            <p:cNvPr id="94597" name="Rectangle 299"/>
            <p:cNvSpPr>
              <a:spLocks noChangeArrowheads="1"/>
            </p:cNvSpPr>
            <p:nvPr/>
          </p:nvSpPr>
          <p:spPr bwMode="auto">
            <a:xfrm>
              <a:off x="3423" y="858"/>
              <a:ext cx="47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Accumbens</a:t>
              </a:r>
              <a:endParaRPr lang="en-US" altLang="tr-TR" sz="1200" b="1">
                <a:latin typeface="Times New Roman" panose="02020603050405020304" pitchFamily="18" charset="0"/>
                <a:cs typeface="Arial" panose="020B0604020202020204" pitchFamily="34" charset="0"/>
              </a:endParaRPr>
            </a:p>
          </p:txBody>
        </p:sp>
        <p:sp>
          <p:nvSpPr>
            <p:cNvPr id="94598" name="Line 300"/>
            <p:cNvSpPr>
              <a:spLocks noChangeShapeType="1"/>
            </p:cNvSpPr>
            <p:nvPr/>
          </p:nvSpPr>
          <p:spPr bwMode="auto">
            <a:xfrm>
              <a:off x="3322" y="1888"/>
              <a:ext cx="2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grpSp>
      <p:sp>
        <p:nvSpPr>
          <p:cNvPr id="94213" name="Text Box 301"/>
          <p:cNvSpPr txBox="1">
            <a:spLocks noChangeArrowheads="1"/>
          </p:cNvSpPr>
          <p:nvPr/>
        </p:nvSpPr>
        <p:spPr bwMode="auto">
          <a:xfrm>
            <a:off x="6353175" y="933450"/>
            <a:ext cx="14081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eaLnBrk="1" hangingPunct="1">
              <a:spcBef>
                <a:spcPct val="0"/>
              </a:spcBef>
              <a:buFontTx/>
              <a:buNone/>
            </a:pPr>
            <a:r>
              <a:rPr lang="en-US" altLang="tr-TR" sz="2800" b="1">
                <a:solidFill>
                  <a:srgbClr val="FFFF00"/>
                </a:solidFill>
                <a:latin typeface="Times New Roman" panose="02020603050405020304" pitchFamily="18" charset="0"/>
                <a:cs typeface="Arial" panose="020B0604020202020204" pitchFamily="34" charset="0"/>
              </a:rPr>
              <a:t>Cocaine</a:t>
            </a:r>
          </a:p>
        </p:txBody>
      </p:sp>
      <p:sp>
        <p:nvSpPr>
          <p:cNvPr id="94214" name="Rectangle 339"/>
          <p:cNvSpPr>
            <a:spLocks noChangeArrowheads="1"/>
          </p:cNvSpPr>
          <p:nvPr/>
        </p:nvSpPr>
        <p:spPr bwMode="auto">
          <a:xfrm>
            <a:off x="6243638" y="6400800"/>
            <a:ext cx="12842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Time After Drug</a:t>
            </a:r>
            <a:endParaRPr lang="en-US" altLang="tr-TR" sz="1400" b="1">
              <a:latin typeface="Times New Roman" panose="02020603050405020304" pitchFamily="18" charset="0"/>
              <a:cs typeface="Arial" panose="020B0604020202020204" pitchFamily="34" charset="0"/>
            </a:endParaRPr>
          </a:p>
        </p:txBody>
      </p:sp>
      <p:sp>
        <p:nvSpPr>
          <p:cNvPr id="94215" name="Text Box 463"/>
          <p:cNvSpPr txBox="1">
            <a:spLocks noChangeArrowheads="1"/>
          </p:cNvSpPr>
          <p:nvPr/>
        </p:nvSpPr>
        <p:spPr bwMode="auto">
          <a:xfrm>
            <a:off x="6229350" y="3829050"/>
            <a:ext cx="1790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eaLnBrk="1" hangingPunct="1">
              <a:spcBef>
                <a:spcPct val="0"/>
              </a:spcBef>
              <a:buFontTx/>
              <a:buNone/>
            </a:pPr>
            <a:r>
              <a:rPr lang="en-US" altLang="tr-TR" sz="2800" b="1">
                <a:solidFill>
                  <a:srgbClr val="FFFF00"/>
                </a:solidFill>
                <a:latin typeface="Times New Roman" panose="02020603050405020304" pitchFamily="18" charset="0"/>
                <a:cs typeface="Arial" panose="020B0604020202020204" pitchFamily="34" charset="0"/>
              </a:rPr>
              <a:t>Morphine</a:t>
            </a:r>
          </a:p>
        </p:txBody>
      </p:sp>
      <p:grpSp>
        <p:nvGrpSpPr>
          <p:cNvPr id="94216" name="Group 548"/>
          <p:cNvGrpSpPr>
            <a:grpSpLocks/>
          </p:cNvGrpSpPr>
          <p:nvPr/>
        </p:nvGrpSpPr>
        <p:grpSpPr bwMode="auto">
          <a:xfrm>
            <a:off x="760413" y="4114800"/>
            <a:ext cx="3365500" cy="2449513"/>
            <a:chOff x="381" y="2537"/>
            <a:chExt cx="2120" cy="1543"/>
          </a:xfrm>
        </p:grpSpPr>
        <p:sp>
          <p:nvSpPr>
            <p:cNvPr id="94384" name="Line 466"/>
            <p:cNvSpPr>
              <a:spLocks noChangeShapeType="1"/>
            </p:cNvSpPr>
            <p:nvPr/>
          </p:nvSpPr>
          <p:spPr bwMode="auto">
            <a:xfrm>
              <a:off x="778" y="2575"/>
              <a:ext cx="1" cy="95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85" name="Line 467"/>
            <p:cNvSpPr>
              <a:spLocks noChangeShapeType="1"/>
            </p:cNvSpPr>
            <p:nvPr/>
          </p:nvSpPr>
          <p:spPr bwMode="auto">
            <a:xfrm>
              <a:off x="757" y="3088"/>
              <a:ext cx="2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86" name="Line 468"/>
            <p:cNvSpPr>
              <a:spLocks noChangeShapeType="1"/>
            </p:cNvSpPr>
            <p:nvPr/>
          </p:nvSpPr>
          <p:spPr bwMode="auto">
            <a:xfrm>
              <a:off x="757" y="2833"/>
              <a:ext cx="2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87" name="Rectangle 469"/>
            <p:cNvSpPr>
              <a:spLocks noChangeArrowheads="1"/>
            </p:cNvSpPr>
            <p:nvPr/>
          </p:nvSpPr>
          <p:spPr bwMode="auto">
            <a:xfrm>
              <a:off x="687" y="371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388" name="Rectangle 470"/>
            <p:cNvSpPr>
              <a:spLocks noChangeArrowheads="1"/>
            </p:cNvSpPr>
            <p:nvPr/>
          </p:nvSpPr>
          <p:spPr bwMode="auto">
            <a:xfrm>
              <a:off x="609" y="3309"/>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100</a:t>
              </a:r>
              <a:endParaRPr lang="en-US" altLang="tr-TR" sz="1200" b="1">
                <a:latin typeface="Times New Roman" panose="02020603050405020304" pitchFamily="18" charset="0"/>
                <a:cs typeface="Arial" panose="020B0604020202020204" pitchFamily="34" charset="0"/>
              </a:endParaRPr>
            </a:p>
          </p:txBody>
        </p:sp>
        <p:sp>
          <p:nvSpPr>
            <p:cNvPr id="94389" name="Rectangle 471"/>
            <p:cNvSpPr>
              <a:spLocks noChangeArrowheads="1"/>
            </p:cNvSpPr>
            <p:nvPr/>
          </p:nvSpPr>
          <p:spPr bwMode="auto">
            <a:xfrm>
              <a:off x="609" y="3050"/>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150</a:t>
              </a:r>
              <a:endParaRPr lang="en-US" altLang="tr-TR" sz="1200" b="1">
                <a:latin typeface="Times New Roman" panose="02020603050405020304" pitchFamily="18" charset="0"/>
                <a:cs typeface="Arial" panose="020B0604020202020204" pitchFamily="34" charset="0"/>
              </a:endParaRPr>
            </a:p>
          </p:txBody>
        </p:sp>
        <p:sp>
          <p:nvSpPr>
            <p:cNvPr id="94390" name="Rectangle 472"/>
            <p:cNvSpPr>
              <a:spLocks noChangeArrowheads="1"/>
            </p:cNvSpPr>
            <p:nvPr/>
          </p:nvSpPr>
          <p:spPr bwMode="auto">
            <a:xfrm>
              <a:off x="609" y="2795"/>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200</a:t>
              </a:r>
              <a:endParaRPr lang="en-US" altLang="tr-TR" sz="1200" b="1">
                <a:latin typeface="Times New Roman" panose="02020603050405020304" pitchFamily="18" charset="0"/>
                <a:cs typeface="Arial" panose="020B0604020202020204" pitchFamily="34" charset="0"/>
              </a:endParaRPr>
            </a:p>
          </p:txBody>
        </p:sp>
        <p:sp>
          <p:nvSpPr>
            <p:cNvPr id="94391" name="Rectangle 473"/>
            <p:cNvSpPr>
              <a:spLocks noChangeArrowheads="1"/>
            </p:cNvSpPr>
            <p:nvPr/>
          </p:nvSpPr>
          <p:spPr bwMode="auto">
            <a:xfrm>
              <a:off x="609" y="2537"/>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250</a:t>
              </a:r>
              <a:endParaRPr lang="en-US" altLang="tr-TR" sz="1200" b="1">
                <a:latin typeface="Times New Roman" panose="02020603050405020304" pitchFamily="18" charset="0"/>
                <a:cs typeface="Arial" panose="020B0604020202020204" pitchFamily="34" charset="0"/>
              </a:endParaRPr>
            </a:p>
          </p:txBody>
        </p:sp>
        <p:sp>
          <p:nvSpPr>
            <p:cNvPr id="94392" name="Line 474"/>
            <p:cNvSpPr>
              <a:spLocks noChangeShapeType="1"/>
            </p:cNvSpPr>
            <p:nvPr/>
          </p:nvSpPr>
          <p:spPr bwMode="auto">
            <a:xfrm>
              <a:off x="761" y="3756"/>
              <a:ext cx="2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grpSp>
          <p:nvGrpSpPr>
            <p:cNvPr id="94393" name="Group 475"/>
            <p:cNvGrpSpPr>
              <a:grpSpLocks/>
            </p:cNvGrpSpPr>
            <p:nvPr/>
          </p:nvGrpSpPr>
          <p:grpSpPr bwMode="auto">
            <a:xfrm>
              <a:off x="853" y="3756"/>
              <a:ext cx="1260" cy="174"/>
              <a:chOff x="2062" y="3229"/>
              <a:chExt cx="2159" cy="304"/>
            </a:xfrm>
          </p:grpSpPr>
          <p:sp>
            <p:nvSpPr>
              <p:cNvPr id="94445" name="Line 476"/>
              <p:cNvSpPr>
                <a:spLocks noChangeShapeType="1"/>
              </p:cNvSpPr>
              <p:nvPr/>
            </p:nvSpPr>
            <p:spPr bwMode="auto">
              <a:xfrm>
                <a:off x="2089" y="3229"/>
                <a:ext cx="1952"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46" name="Line 477"/>
              <p:cNvSpPr>
                <a:spLocks noChangeShapeType="1"/>
              </p:cNvSpPr>
              <p:nvPr/>
            </p:nvSpPr>
            <p:spPr bwMode="auto">
              <a:xfrm flipV="1">
                <a:off x="2089"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47" name="Line 478"/>
              <p:cNvSpPr>
                <a:spLocks noChangeShapeType="1"/>
              </p:cNvSpPr>
              <p:nvPr/>
            </p:nvSpPr>
            <p:spPr bwMode="auto">
              <a:xfrm flipV="1">
                <a:off x="2305"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48" name="Line 479"/>
              <p:cNvSpPr>
                <a:spLocks noChangeShapeType="1"/>
              </p:cNvSpPr>
              <p:nvPr/>
            </p:nvSpPr>
            <p:spPr bwMode="auto">
              <a:xfrm flipV="1">
                <a:off x="2521"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49" name="Line 480"/>
              <p:cNvSpPr>
                <a:spLocks noChangeShapeType="1"/>
              </p:cNvSpPr>
              <p:nvPr/>
            </p:nvSpPr>
            <p:spPr bwMode="auto">
              <a:xfrm flipV="1">
                <a:off x="2738"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50" name="Line 481"/>
              <p:cNvSpPr>
                <a:spLocks noChangeShapeType="1"/>
              </p:cNvSpPr>
              <p:nvPr/>
            </p:nvSpPr>
            <p:spPr bwMode="auto">
              <a:xfrm flipV="1">
                <a:off x="2954"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51" name="Line 482"/>
              <p:cNvSpPr>
                <a:spLocks noChangeShapeType="1"/>
              </p:cNvSpPr>
              <p:nvPr/>
            </p:nvSpPr>
            <p:spPr bwMode="auto">
              <a:xfrm flipV="1">
                <a:off x="3176"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52" name="Line 483"/>
              <p:cNvSpPr>
                <a:spLocks noChangeShapeType="1"/>
              </p:cNvSpPr>
              <p:nvPr/>
            </p:nvSpPr>
            <p:spPr bwMode="auto">
              <a:xfrm flipV="1">
                <a:off x="3392"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53" name="Line 484"/>
              <p:cNvSpPr>
                <a:spLocks noChangeShapeType="1"/>
              </p:cNvSpPr>
              <p:nvPr/>
            </p:nvSpPr>
            <p:spPr bwMode="auto">
              <a:xfrm flipV="1">
                <a:off x="3609"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54" name="Line 485"/>
              <p:cNvSpPr>
                <a:spLocks noChangeShapeType="1"/>
              </p:cNvSpPr>
              <p:nvPr/>
            </p:nvSpPr>
            <p:spPr bwMode="auto">
              <a:xfrm flipV="1">
                <a:off x="3825"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55" name="Line 486"/>
              <p:cNvSpPr>
                <a:spLocks noChangeShapeType="1"/>
              </p:cNvSpPr>
              <p:nvPr/>
            </p:nvSpPr>
            <p:spPr bwMode="auto">
              <a:xfrm flipV="1">
                <a:off x="4041" y="3229"/>
                <a:ext cx="1" cy="3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56" name="Rectangle 487"/>
              <p:cNvSpPr>
                <a:spLocks noChangeArrowheads="1"/>
              </p:cNvSpPr>
              <p:nvPr/>
            </p:nvSpPr>
            <p:spPr bwMode="auto">
              <a:xfrm>
                <a:off x="2062" y="3332"/>
                <a:ext cx="8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457" name="Rectangle 488"/>
              <p:cNvSpPr>
                <a:spLocks noChangeArrowheads="1"/>
              </p:cNvSpPr>
              <p:nvPr/>
            </p:nvSpPr>
            <p:spPr bwMode="auto">
              <a:xfrm>
                <a:off x="2706" y="3332"/>
                <a:ext cx="83"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a:t>
                </a:r>
                <a:endParaRPr lang="en-US" altLang="tr-TR" sz="1200" b="1">
                  <a:latin typeface="Times New Roman" panose="02020603050405020304" pitchFamily="18" charset="0"/>
                  <a:cs typeface="Arial" panose="020B0604020202020204" pitchFamily="34" charset="0"/>
                </a:endParaRPr>
              </a:p>
            </p:txBody>
          </p:sp>
          <p:sp>
            <p:nvSpPr>
              <p:cNvPr id="94458" name="Rectangle 489"/>
              <p:cNvSpPr>
                <a:spLocks noChangeArrowheads="1"/>
              </p:cNvSpPr>
              <p:nvPr/>
            </p:nvSpPr>
            <p:spPr bwMode="auto">
              <a:xfrm>
                <a:off x="3361" y="3332"/>
                <a:ext cx="8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a:t>
                </a:r>
                <a:endParaRPr lang="en-US" altLang="tr-TR" sz="1200" b="1">
                  <a:latin typeface="Times New Roman" panose="02020603050405020304" pitchFamily="18" charset="0"/>
                  <a:cs typeface="Arial" panose="020B0604020202020204" pitchFamily="34" charset="0"/>
                </a:endParaRPr>
              </a:p>
            </p:txBody>
          </p:sp>
          <p:sp>
            <p:nvSpPr>
              <p:cNvPr id="94459" name="Rectangle 490"/>
              <p:cNvSpPr>
                <a:spLocks noChangeArrowheads="1"/>
              </p:cNvSpPr>
              <p:nvPr/>
            </p:nvSpPr>
            <p:spPr bwMode="auto">
              <a:xfrm>
                <a:off x="3933" y="3332"/>
                <a:ext cx="288"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3 hr</a:t>
                </a:r>
                <a:endParaRPr lang="en-US" altLang="tr-TR" sz="1200" b="1">
                  <a:latin typeface="Times New Roman" panose="02020603050405020304" pitchFamily="18" charset="0"/>
                  <a:cs typeface="Arial" panose="020B0604020202020204" pitchFamily="34" charset="0"/>
                </a:endParaRPr>
              </a:p>
            </p:txBody>
          </p:sp>
        </p:grpSp>
        <p:sp>
          <p:nvSpPr>
            <p:cNvPr id="94394" name="Rectangle 491"/>
            <p:cNvSpPr>
              <a:spLocks noChangeArrowheads="1"/>
            </p:cNvSpPr>
            <p:nvPr/>
          </p:nvSpPr>
          <p:spPr bwMode="auto">
            <a:xfrm>
              <a:off x="964" y="3946"/>
              <a:ext cx="80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b="1">
                  <a:solidFill>
                    <a:srgbClr val="FFFFFF"/>
                  </a:solidFill>
                  <a:latin typeface="Times New Roman" panose="02020603050405020304" pitchFamily="18" charset="0"/>
                  <a:cs typeface="Arial" panose="020B0604020202020204" pitchFamily="34" charset="0"/>
                </a:rPr>
                <a:t>Time After Drug</a:t>
              </a:r>
              <a:endParaRPr lang="en-US" altLang="tr-TR" sz="1400" b="1">
                <a:latin typeface="Times New Roman" panose="02020603050405020304" pitchFamily="18" charset="0"/>
                <a:cs typeface="Arial" panose="020B0604020202020204" pitchFamily="34" charset="0"/>
              </a:endParaRPr>
            </a:p>
          </p:txBody>
        </p:sp>
        <p:sp>
          <p:nvSpPr>
            <p:cNvPr id="94395" name="Rectangle 492"/>
            <p:cNvSpPr>
              <a:spLocks noChangeArrowheads="1"/>
            </p:cNvSpPr>
            <p:nvPr/>
          </p:nvSpPr>
          <p:spPr bwMode="auto">
            <a:xfrm rot="-5400000">
              <a:off x="-63" y="3315"/>
              <a:ext cx="10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 of Basal Release</a:t>
              </a:r>
              <a:endParaRPr lang="en-US" altLang="tr-TR" sz="1600" b="1">
                <a:latin typeface="Times New Roman" panose="02020603050405020304" pitchFamily="18" charset="0"/>
                <a:cs typeface="Arial" panose="020B0604020202020204" pitchFamily="34" charset="0"/>
              </a:endParaRPr>
            </a:p>
          </p:txBody>
        </p:sp>
        <p:sp>
          <p:nvSpPr>
            <p:cNvPr id="94396" name="Line 493"/>
            <p:cNvSpPr>
              <a:spLocks noChangeShapeType="1"/>
            </p:cNvSpPr>
            <p:nvPr/>
          </p:nvSpPr>
          <p:spPr bwMode="auto">
            <a:xfrm>
              <a:off x="848" y="3347"/>
              <a:ext cx="21"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97" name="Line 494"/>
            <p:cNvSpPr>
              <a:spLocks noChangeShapeType="1"/>
            </p:cNvSpPr>
            <p:nvPr/>
          </p:nvSpPr>
          <p:spPr bwMode="auto">
            <a:xfrm flipV="1">
              <a:off x="869" y="2730"/>
              <a:ext cx="126" cy="61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98" name="Line 495"/>
            <p:cNvSpPr>
              <a:spLocks noChangeShapeType="1"/>
            </p:cNvSpPr>
            <p:nvPr/>
          </p:nvSpPr>
          <p:spPr bwMode="auto">
            <a:xfrm flipV="1">
              <a:off x="869" y="3243"/>
              <a:ext cx="126" cy="104"/>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99" name="Oval 496"/>
            <p:cNvSpPr>
              <a:spLocks noChangeArrowheads="1"/>
            </p:cNvSpPr>
            <p:nvPr/>
          </p:nvSpPr>
          <p:spPr bwMode="auto">
            <a:xfrm>
              <a:off x="845" y="3323"/>
              <a:ext cx="45" cy="44"/>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00" name="Rectangle 497"/>
            <p:cNvSpPr>
              <a:spLocks noChangeArrowheads="1"/>
            </p:cNvSpPr>
            <p:nvPr/>
          </p:nvSpPr>
          <p:spPr bwMode="auto">
            <a:xfrm>
              <a:off x="845" y="3323"/>
              <a:ext cx="45" cy="44"/>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01" name="Line 498"/>
            <p:cNvSpPr>
              <a:spLocks noChangeShapeType="1"/>
            </p:cNvSpPr>
            <p:nvPr/>
          </p:nvSpPr>
          <p:spPr bwMode="auto">
            <a:xfrm>
              <a:off x="995" y="2730"/>
              <a:ext cx="126" cy="231"/>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2" name="Line 499"/>
            <p:cNvSpPr>
              <a:spLocks noChangeShapeType="1"/>
            </p:cNvSpPr>
            <p:nvPr/>
          </p:nvSpPr>
          <p:spPr bwMode="auto">
            <a:xfrm>
              <a:off x="1121" y="2961"/>
              <a:ext cx="127" cy="7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3" name="Line 500"/>
            <p:cNvSpPr>
              <a:spLocks noChangeShapeType="1"/>
            </p:cNvSpPr>
            <p:nvPr/>
          </p:nvSpPr>
          <p:spPr bwMode="auto">
            <a:xfrm>
              <a:off x="1248" y="3037"/>
              <a:ext cx="126" cy="2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4" name="Line 501"/>
            <p:cNvSpPr>
              <a:spLocks noChangeShapeType="1"/>
            </p:cNvSpPr>
            <p:nvPr/>
          </p:nvSpPr>
          <p:spPr bwMode="auto">
            <a:xfrm>
              <a:off x="1374" y="3064"/>
              <a:ext cx="129" cy="21"/>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5" name="Line 502"/>
            <p:cNvSpPr>
              <a:spLocks noChangeShapeType="1"/>
            </p:cNvSpPr>
            <p:nvPr/>
          </p:nvSpPr>
          <p:spPr bwMode="auto">
            <a:xfrm>
              <a:off x="1503" y="3085"/>
              <a:ext cx="126" cy="4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6" name="Line 503"/>
            <p:cNvSpPr>
              <a:spLocks noChangeShapeType="1"/>
            </p:cNvSpPr>
            <p:nvPr/>
          </p:nvSpPr>
          <p:spPr bwMode="auto">
            <a:xfrm>
              <a:off x="1629" y="3130"/>
              <a:ext cx="127" cy="1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7" name="Line 504"/>
            <p:cNvSpPr>
              <a:spLocks noChangeShapeType="1"/>
            </p:cNvSpPr>
            <p:nvPr/>
          </p:nvSpPr>
          <p:spPr bwMode="auto">
            <a:xfrm>
              <a:off x="1756" y="3140"/>
              <a:ext cx="126" cy="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8" name="Line 505"/>
            <p:cNvSpPr>
              <a:spLocks noChangeShapeType="1"/>
            </p:cNvSpPr>
            <p:nvPr/>
          </p:nvSpPr>
          <p:spPr bwMode="auto">
            <a:xfrm>
              <a:off x="1882" y="3147"/>
              <a:ext cx="126" cy="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09" name="Line 506"/>
            <p:cNvSpPr>
              <a:spLocks noChangeShapeType="1"/>
            </p:cNvSpPr>
            <p:nvPr/>
          </p:nvSpPr>
          <p:spPr bwMode="auto">
            <a:xfrm flipV="1">
              <a:off x="995" y="3088"/>
              <a:ext cx="126" cy="155"/>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0" name="Line 507"/>
            <p:cNvSpPr>
              <a:spLocks noChangeShapeType="1"/>
            </p:cNvSpPr>
            <p:nvPr/>
          </p:nvSpPr>
          <p:spPr bwMode="auto">
            <a:xfrm>
              <a:off x="1121" y="3088"/>
              <a:ext cx="127"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1" name="Line 508"/>
            <p:cNvSpPr>
              <a:spLocks noChangeShapeType="1"/>
            </p:cNvSpPr>
            <p:nvPr/>
          </p:nvSpPr>
          <p:spPr bwMode="auto">
            <a:xfrm>
              <a:off x="1248" y="3095"/>
              <a:ext cx="126" cy="2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2" name="Line 509"/>
            <p:cNvSpPr>
              <a:spLocks noChangeShapeType="1"/>
            </p:cNvSpPr>
            <p:nvPr/>
          </p:nvSpPr>
          <p:spPr bwMode="auto">
            <a:xfrm>
              <a:off x="1374" y="3116"/>
              <a:ext cx="129" cy="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3" name="Line 510"/>
            <p:cNvSpPr>
              <a:spLocks noChangeShapeType="1"/>
            </p:cNvSpPr>
            <p:nvPr/>
          </p:nvSpPr>
          <p:spPr bwMode="auto">
            <a:xfrm>
              <a:off x="1503" y="3116"/>
              <a:ext cx="126" cy="2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4" name="Line 511"/>
            <p:cNvSpPr>
              <a:spLocks noChangeShapeType="1"/>
            </p:cNvSpPr>
            <p:nvPr/>
          </p:nvSpPr>
          <p:spPr bwMode="auto">
            <a:xfrm>
              <a:off x="1629" y="3137"/>
              <a:ext cx="127" cy="3"/>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5" name="Line 512"/>
            <p:cNvSpPr>
              <a:spLocks noChangeShapeType="1"/>
            </p:cNvSpPr>
            <p:nvPr/>
          </p:nvSpPr>
          <p:spPr bwMode="auto">
            <a:xfrm>
              <a:off x="1756" y="3140"/>
              <a:ext cx="126" cy="5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6" name="Line 513"/>
            <p:cNvSpPr>
              <a:spLocks noChangeShapeType="1"/>
            </p:cNvSpPr>
            <p:nvPr/>
          </p:nvSpPr>
          <p:spPr bwMode="auto">
            <a:xfrm>
              <a:off x="1882" y="3197"/>
              <a:ext cx="119" cy="36"/>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17" name="Oval 514"/>
            <p:cNvSpPr>
              <a:spLocks noChangeArrowheads="1"/>
            </p:cNvSpPr>
            <p:nvPr/>
          </p:nvSpPr>
          <p:spPr bwMode="auto">
            <a:xfrm>
              <a:off x="970" y="2706"/>
              <a:ext cx="46" cy="45"/>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18" name="Oval 515"/>
            <p:cNvSpPr>
              <a:spLocks noChangeArrowheads="1"/>
            </p:cNvSpPr>
            <p:nvPr/>
          </p:nvSpPr>
          <p:spPr bwMode="auto">
            <a:xfrm>
              <a:off x="1097" y="2937"/>
              <a:ext cx="45" cy="44"/>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19" name="Oval 516"/>
            <p:cNvSpPr>
              <a:spLocks noChangeArrowheads="1"/>
            </p:cNvSpPr>
            <p:nvPr/>
          </p:nvSpPr>
          <p:spPr bwMode="auto">
            <a:xfrm>
              <a:off x="1224" y="3013"/>
              <a:ext cx="45" cy="44"/>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0" name="Oval 517"/>
            <p:cNvSpPr>
              <a:spLocks noChangeArrowheads="1"/>
            </p:cNvSpPr>
            <p:nvPr/>
          </p:nvSpPr>
          <p:spPr bwMode="auto">
            <a:xfrm>
              <a:off x="1349" y="3040"/>
              <a:ext cx="45" cy="45"/>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1" name="Oval 518"/>
            <p:cNvSpPr>
              <a:spLocks noChangeArrowheads="1"/>
            </p:cNvSpPr>
            <p:nvPr/>
          </p:nvSpPr>
          <p:spPr bwMode="auto">
            <a:xfrm>
              <a:off x="1479" y="3061"/>
              <a:ext cx="45" cy="45"/>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2" name="Oval 519"/>
            <p:cNvSpPr>
              <a:spLocks noChangeArrowheads="1"/>
            </p:cNvSpPr>
            <p:nvPr/>
          </p:nvSpPr>
          <p:spPr bwMode="auto">
            <a:xfrm>
              <a:off x="1605" y="3106"/>
              <a:ext cx="45" cy="44"/>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3" name="Oval 520"/>
            <p:cNvSpPr>
              <a:spLocks noChangeArrowheads="1"/>
            </p:cNvSpPr>
            <p:nvPr/>
          </p:nvSpPr>
          <p:spPr bwMode="auto">
            <a:xfrm>
              <a:off x="1731" y="3116"/>
              <a:ext cx="46" cy="45"/>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4" name="Oval 521"/>
            <p:cNvSpPr>
              <a:spLocks noChangeArrowheads="1"/>
            </p:cNvSpPr>
            <p:nvPr/>
          </p:nvSpPr>
          <p:spPr bwMode="auto">
            <a:xfrm>
              <a:off x="1858" y="3123"/>
              <a:ext cx="45" cy="45"/>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5" name="Oval 522"/>
            <p:cNvSpPr>
              <a:spLocks noChangeArrowheads="1"/>
            </p:cNvSpPr>
            <p:nvPr/>
          </p:nvSpPr>
          <p:spPr bwMode="auto">
            <a:xfrm>
              <a:off x="1984" y="3126"/>
              <a:ext cx="45" cy="45"/>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6" name="Rectangle 523"/>
            <p:cNvSpPr>
              <a:spLocks noChangeArrowheads="1"/>
            </p:cNvSpPr>
            <p:nvPr/>
          </p:nvSpPr>
          <p:spPr bwMode="auto">
            <a:xfrm>
              <a:off x="970" y="3219"/>
              <a:ext cx="46"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7" name="Rectangle 524"/>
            <p:cNvSpPr>
              <a:spLocks noChangeArrowheads="1"/>
            </p:cNvSpPr>
            <p:nvPr/>
          </p:nvSpPr>
          <p:spPr bwMode="auto">
            <a:xfrm>
              <a:off x="1097" y="3064"/>
              <a:ext cx="45"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8" name="Rectangle 525"/>
            <p:cNvSpPr>
              <a:spLocks noChangeArrowheads="1"/>
            </p:cNvSpPr>
            <p:nvPr/>
          </p:nvSpPr>
          <p:spPr bwMode="auto">
            <a:xfrm>
              <a:off x="1224" y="3071"/>
              <a:ext cx="45"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29" name="Rectangle 526"/>
            <p:cNvSpPr>
              <a:spLocks noChangeArrowheads="1"/>
            </p:cNvSpPr>
            <p:nvPr/>
          </p:nvSpPr>
          <p:spPr bwMode="auto">
            <a:xfrm>
              <a:off x="1349" y="3092"/>
              <a:ext cx="45"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30" name="Rectangle 527"/>
            <p:cNvSpPr>
              <a:spLocks noChangeArrowheads="1"/>
            </p:cNvSpPr>
            <p:nvPr/>
          </p:nvSpPr>
          <p:spPr bwMode="auto">
            <a:xfrm>
              <a:off x="1479" y="3092"/>
              <a:ext cx="45"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31" name="Rectangle 528"/>
            <p:cNvSpPr>
              <a:spLocks noChangeArrowheads="1"/>
            </p:cNvSpPr>
            <p:nvPr/>
          </p:nvSpPr>
          <p:spPr bwMode="auto">
            <a:xfrm>
              <a:off x="1605" y="3112"/>
              <a:ext cx="45"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32" name="Rectangle 529"/>
            <p:cNvSpPr>
              <a:spLocks noChangeArrowheads="1"/>
            </p:cNvSpPr>
            <p:nvPr/>
          </p:nvSpPr>
          <p:spPr bwMode="auto">
            <a:xfrm>
              <a:off x="1731" y="3116"/>
              <a:ext cx="46"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33" name="Rectangle 530"/>
            <p:cNvSpPr>
              <a:spLocks noChangeArrowheads="1"/>
            </p:cNvSpPr>
            <p:nvPr/>
          </p:nvSpPr>
          <p:spPr bwMode="auto">
            <a:xfrm>
              <a:off x="1858" y="3177"/>
              <a:ext cx="45"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34" name="Rectangle 531"/>
            <p:cNvSpPr>
              <a:spLocks noChangeArrowheads="1"/>
            </p:cNvSpPr>
            <p:nvPr/>
          </p:nvSpPr>
          <p:spPr bwMode="auto">
            <a:xfrm>
              <a:off x="1984" y="3212"/>
              <a:ext cx="45" cy="45"/>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35" name="Line 532"/>
            <p:cNvSpPr>
              <a:spLocks noChangeShapeType="1"/>
            </p:cNvSpPr>
            <p:nvPr/>
          </p:nvSpPr>
          <p:spPr bwMode="auto">
            <a:xfrm>
              <a:off x="1898" y="2857"/>
              <a:ext cx="112" cy="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36" name="Oval 533"/>
            <p:cNvSpPr>
              <a:spLocks noChangeArrowheads="1"/>
            </p:cNvSpPr>
            <p:nvPr/>
          </p:nvSpPr>
          <p:spPr bwMode="auto">
            <a:xfrm>
              <a:off x="1932" y="2836"/>
              <a:ext cx="38" cy="38"/>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37" name="Rectangle 534"/>
            <p:cNvSpPr>
              <a:spLocks noChangeArrowheads="1"/>
            </p:cNvSpPr>
            <p:nvPr/>
          </p:nvSpPr>
          <p:spPr bwMode="auto">
            <a:xfrm>
              <a:off x="2026" y="2822"/>
              <a:ext cx="475"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Accumbens</a:t>
              </a:r>
              <a:endParaRPr lang="en-US" altLang="tr-TR" sz="1200" b="1">
                <a:latin typeface="Times New Roman" panose="02020603050405020304" pitchFamily="18" charset="0"/>
                <a:cs typeface="Arial" panose="020B0604020202020204" pitchFamily="34" charset="0"/>
              </a:endParaRPr>
            </a:p>
          </p:txBody>
        </p:sp>
        <p:sp>
          <p:nvSpPr>
            <p:cNvPr id="94438" name="Line 535"/>
            <p:cNvSpPr>
              <a:spLocks noChangeShapeType="1"/>
            </p:cNvSpPr>
            <p:nvPr/>
          </p:nvSpPr>
          <p:spPr bwMode="auto">
            <a:xfrm>
              <a:off x="1898" y="2950"/>
              <a:ext cx="112" cy="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39" name="Rectangle 536"/>
            <p:cNvSpPr>
              <a:spLocks noChangeArrowheads="1"/>
            </p:cNvSpPr>
            <p:nvPr/>
          </p:nvSpPr>
          <p:spPr bwMode="auto">
            <a:xfrm>
              <a:off x="1932" y="2929"/>
              <a:ext cx="38" cy="38"/>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440" name="Rectangle 537"/>
            <p:cNvSpPr>
              <a:spLocks noChangeArrowheads="1"/>
            </p:cNvSpPr>
            <p:nvPr/>
          </p:nvSpPr>
          <p:spPr bwMode="auto">
            <a:xfrm>
              <a:off x="2026" y="2915"/>
              <a:ext cx="347"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Caudate</a:t>
              </a:r>
              <a:endParaRPr lang="en-US" altLang="tr-TR" sz="1200" b="1">
                <a:latin typeface="Times New Roman" panose="02020603050405020304" pitchFamily="18" charset="0"/>
                <a:cs typeface="Arial" panose="020B0604020202020204" pitchFamily="34" charset="0"/>
              </a:endParaRPr>
            </a:p>
          </p:txBody>
        </p:sp>
        <p:sp>
          <p:nvSpPr>
            <p:cNvPr id="94441" name="Line 538"/>
            <p:cNvSpPr>
              <a:spLocks noChangeShapeType="1"/>
            </p:cNvSpPr>
            <p:nvPr/>
          </p:nvSpPr>
          <p:spPr bwMode="auto">
            <a:xfrm>
              <a:off x="760" y="3338"/>
              <a:ext cx="21"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42" name="Line 539"/>
            <p:cNvSpPr>
              <a:spLocks noChangeShapeType="1"/>
            </p:cNvSpPr>
            <p:nvPr/>
          </p:nvSpPr>
          <p:spPr bwMode="auto">
            <a:xfrm>
              <a:off x="779" y="3567"/>
              <a:ext cx="0" cy="19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43" name="Line 540"/>
            <p:cNvSpPr>
              <a:spLocks noChangeShapeType="1"/>
            </p:cNvSpPr>
            <p:nvPr/>
          </p:nvSpPr>
          <p:spPr bwMode="auto">
            <a:xfrm flipV="1">
              <a:off x="751" y="3550"/>
              <a:ext cx="63" cy="29"/>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444" name="Line 541"/>
            <p:cNvSpPr>
              <a:spLocks noChangeShapeType="1"/>
            </p:cNvSpPr>
            <p:nvPr/>
          </p:nvSpPr>
          <p:spPr bwMode="auto">
            <a:xfrm flipV="1">
              <a:off x="749" y="3521"/>
              <a:ext cx="63" cy="29"/>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grpSp>
      <p:sp>
        <p:nvSpPr>
          <p:cNvPr id="94217" name="Text Box 542"/>
          <p:cNvSpPr txBox="1">
            <a:spLocks noChangeArrowheads="1"/>
          </p:cNvSpPr>
          <p:nvPr/>
        </p:nvSpPr>
        <p:spPr bwMode="auto">
          <a:xfrm>
            <a:off x="1838325" y="3943350"/>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eaLnBrk="1" hangingPunct="1">
              <a:spcBef>
                <a:spcPct val="0"/>
              </a:spcBef>
              <a:buFontTx/>
              <a:buNone/>
            </a:pPr>
            <a:r>
              <a:rPr lang="en-US" altLang="tr-TR" sz="2800" b="1">
                <a:solidFill>
                  <a:srgbClr val="FFFF00"/>
                </a:solidFill>
                <a:latin typeface="Times New Roman" panose="02020603050405020304" pitchFamily="18" charset="0"/>
                <a:cs typeface="Arial" panose="020B0604020202020204" pitchFamily="34" charset="0"/>
              </a:rPr>
              <a:t>Nicotine</a:t>
            </a:r>
          </a:p>
        </p:txBody>
      </p:sp>
      <p:sp>
        <p:nvSpPr>
          <p:cNvPr id="94218" name="Rectangle 543"/>
          <p:cNvSpPr>
            <a:spLocks noChangeArrowheads="1"/>
          </p:cNvSpPr>
          <p:nvPr/>
        </p:nvSpPr>
        <p:spPr bwMode="auto">
          <a:xfrm>
            <a:off x="0" y="6553200"/>
            <a:ext cx="2914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400" i="1">
                <a:solidFill>
                  <a:schemeClr val="bg1"/>
                </a:solidFill>
                <a:latin typeface="Times New Roman" panose="02020603050405020304" pitchFamily="18" charset="0"/>
                <a:cs typeface="Arial" panose="020B0604020202020204" pitchFamily="34" charset="0"/>
              </a:rPr>
              <a:t>Di Chiara and Imperato, PNAS, 1988</a:t>
            </a:r>
          </a:p>
        </p:txBody>
      </p:sp>
      <p:sp>
        <p:nvSpPr>
          <p:cNvPr id="94219" name="Rectangle 544"/>
          <p:cNvSpPr>
            <a:spLocks noChangeArrowheads="1"/>
          </p:cNvSpPr>
          <p:nvPr/>
        </p:nvSpPr>
        <p:spPr bwMode="auto">
          <a:xfrm>
            <a:off x="0" y="0"/>
            <a:ext cx="91440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tr-TR" sz="4000" b="1" i="1">
                <a:solidFill>
                  <a:srgbClr val="FFFF00"/>
                </a:solidFill>
                <a:latin typeface="Times New Roman" panose="02020603050405020304" pitchFamily="18" charset="0"/>
                <a:cs typeface="Arial" panose="020B0604020202020204" pitchFamily="34" charset="0"/>
              </a:rPr>
              <a:t>Effects of Drugs on Dopamine Release</a:t>
            </a:r>
          </a:p>
        </p:txBody>
      </p:sp>
      <p:pic>
        <p:nvPicPr>
          <p:cNvPr id="94220" name="Picture 539" descr="white nida"/>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69300" y="6505575"/>
            <a:ext cx="6429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4221" name="Group 1571"/>
          <p:cNvGrpSpPr>
            <a:grpSpLocks/>
          </p:cNvGrpSpPr>
          <p:nvPr/>
        </p:nvGrpSpPr>
        <p:grpSpPr bwMode="auto">
          <a:xfrm>
            <a:off x="4799013" y="4200525"/>
            <a:ext cx="4105275" cy="2200275"/>
            <a:chOff x="3023" y="2646"/>
            <a:chExt cx="2586" cy="1386"/>
          </a:xfrm>
        </p:grpSpPr>
        <p:sp>
          <p:nvSpPr>
            <p:cNvPr id="94222" name="Rectangle 340"/>
            <p:cNvSpPr>
              <a:spLocks noChangeArrowheads="1"/>
            </p:cNvSpPr>
            <p:nvPr/>
          </p:nvSpPr>
          <p:spPr bwMode="auto">
            <a:xfrm rot="-5400000">
              <a:off x="2579" y="3323"/>
              <a:ext cx="10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600" b="1">
                  <a:solidFill>
                    <a:srgbClr val="FFFFFF"/>
                  </a:solidFill>
                  <a:latin typeface="Times New Roman" panose="02020603050405020304" pitchFamily="18" charset="0"/>
                  <a:cs typeface="Arial" panose="020B0604020202020204" pitchFamily="34" charset="0"/>
                </a:rPr>
                <a:t>% of Basal Release</a:t>
              </a:r>
              <a:endParaRPr lang="en-US" altLang="tr-TR" sz="1600" b="1">
                <a:latin typeface="Times New Roman" panose="02020603050405020304" pitchFamily="18" charset="0"/>
                <a:cs typeface="Arial" panose="020B0604020202020204" pitchFamily="34" charset="0"/>
              </a:endParaRPr>
            </a:p>
          </p:txBody>
        </p:sp>
        <p:sp>
          <p:nvSpPr>
            <p:cNvPr id="94223" name="Line 304"/>
            <p:cNvSpPr>
              <a:spLocks noChangeShapeType="1"/>
            </p:cNvSpPr>
            <p:nvPr/>
          </p:nvSpPr>
          <p:spPr bwMode="auto">
            <a:xfrm>
              <a:off x="3380" y="2715"/>
              <a:ext cx="1" cy="91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24" name="Line 305"/>
            <p:cNvSpPr>
              <a:spLocks noChangeShapeType="1"/>
            </p:cNvSpPr>
            <p:nvPr/>
          </p:nvSpPr>
          <p:spPr bwMode="auto">
            <a:xfrm>
              <a:off x="3359" y="3883"/>
              <a:ext cx="2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25" name="Line 306"/>
            <p:cNvSpPr>
              <a:spLocks noChangeShapeType="1"/>
            </p:cNvSpPr>
            <p:nvPr/>
          </p:nvSpPr>
          <p:spPr bwMode="auto">
            <a:xfrm rot="-2677329" flipH="1" flipV="1">
              <a:off x="3334" y="3639"/>
              <a:ext cx="73" cy="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26" name="Line 307"/>
            <p:cNvSpPr>
              <a:spLocks noChangeShapeType="1"/>
            </p:cNvSpPr>
            <p:nvPr/>
          </p:nvSpPr>
          <p:spPr bwMode="auto">
            <a:xfrm>
              <a:off x="3359" y="3470"/>
              <a:ext cx="2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27" name="Line 308"/>
            <p:cNvSpPr>
              <a:spLocks noChangeShapeType="1"/>
            </p:cNvSpPr>
            <p:nvPr/>
          </p:nvSpPr>
          <p:spPr bwMode="auto">
            <a:xfrm>
              <a:off x="3359" y="3218"/>
              <a:ext cx="2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28" name="Line 309"/>
            <p:cNvSpPr>
              <a:spLocks noChangeShapeType="1"/>
            </p:cNvSpPr>
            <p:nvPr/>
          </p:nvSpPr>
          <p:spPr bwMode="auto">
            <a:xfrm>
              <a:off x="3359" y="2967"/>
              <a:ext cx="21"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29" name="Line 310"/>
            <p:cNvSpPr>
              <a:spLocks noChangeShapeType="1"/>
            </p:cNvSpPr>
            <p:nvPr/>
          </p:nvSpPr>
          <p:spPr bwMode="auto">
            <a:xfrm>
              <a:off x="3359" y="2715"/>
              <a:ext cx="2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30" name="Rectangle 311"/>
            <p:cNvSpPr>
              <a:spLocks noChangeArrowheads="1"/>
            </p:cNvSpPr>
            <p:nvPr/>
          </p:nvSpPr>
          <p:spPr bwMode="auto">
            <a:xfrm>
              <a:off x="3292" y="384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231" name="Rectangle 312"/>
            <p:cNvSpPr>
              <a:spLocks noChangeArrowheads="1"/>
            </p:cNvSpPr>
            <p:nvPr/>
          </p:nvSpPr>
          <p:spPr bwMode="auto">
            <a:xfrm>
              <a:off x="3216" y="3433"/>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100</a:t>
              </a:r>
              <a:endParaRPr lang="en-US" altLang="tr-TR" sz="1200" b="1">
                <a:latin typeface="Times New Roman" panose="02020603050405020304" pitchFamily="18" charset="0"/>
                <a:cs typeface="Arial" panose="020B0604020202020204" pitchFamily="34" charset="0"/>
              </a:endParaRPr>
            </a:p>
          </p:txBody>
        </p:sp>
        <p:sp>
          <p:nvSpPr>
            <p:cNvPr id="94232" name="Rectangle 313"/>
            <p:cNvSpPr>
              <a:spLocks noChangeArrowheads="1"/>
            </p:cNvSpPr>
            <p:nvPr/>
          </p:nvSpPr>
          <p:spPr bwMode="auto">
            <a:xfrm>
              <a:off x="3216" y="3180"/>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150</a:t>
              </a:r>
              <a:endParaRPr lang="en-US" altLang="tr-TR" sz="1200" b="1">
                <a:latin typeface="Times New Roman" panose="02020603050405020304" pitchFamily="18" charset="0"/>
                <a:cs typeface="Arial" panose="020B0604020202020204" pitchFamily="34" charset="0"/>
              </a:endParaRPr>
            </a:p>
          </p:txBody>
        </p:sp>
        <p:sp>
          <p:nvSpPr>
            <p:cNvPr id="94233" name="Rectangle 314"/>
            <p:cNvSpPr>
              <a:spLocks noChangeArrowheads="1"/>
            </p:cNvSpPr>
            <p:nvPr/>
          </p:nvSpPr>
          <p:spPr bwMode="auto">
            <a:xfrm>
              <a:off x="3216" y="2931"/>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200</a:t>
              </a:r>
              <a:endParaRPr lang="en-US" altLang="tr-TR" sz="1200" b="1">
                <a:latin typeface="Times New Roman" panose="02020603050405020304" pitchFamily="18" charset="0"/>
                <a:cs typeface="Arial" panose="020B0604020202020204" pitchFamily="34" charset="0"/>
              </a:endParaRPr>
            </a:p>
          </p:txBody>
        </p:sp>
        <p:sp>
          <p:nvSpPr>
            <p:cNvPr id="94234" name="Rectangle 315"/>
            <p:cNvSpPr>
              <a:spLocks noChangeArrowheads="1"/>
            </p:cNvSpPr>
            <p:nvPr/>
          </p:nvSpPr>
          <p:spPr bwMode="auto">
            <a:xfrm>
              <a:off x="3216" y="2681"/>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250</a:t>
              </a:r>
              <a:endParaRPr lang="en-US" altLang="tr-TR" sz="1200" b="1">
                <a:latin typeface="Times New Roman" panose="02020603050405020304" pitchFamily="18" charset="0"/>
                <a:cs typeface="Arial" panose="020B0604020202020204" pitchFamily="34" charset="0"/>
              </a:endParaRPr>
            </a:p>
          </p:txBody>
        </p:sp>
        <p:sp>
          <p:nvSpPr>
            <p:cNvPr id="94235" name="Line 316"/>
            <p:cNvSpPr>
              <a:spLocks noChangeShapeType="1"/>
            </p:cNvSpPr>
            <p:nvPr/>
          </p:nvSpPr>
          <p:spPr bwMode="auto">
            <a:xfrm>
              <a:off x="3469" y="3861"/>
              <a:ext cx="1786"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36" name="Line 317"/>
            <p:cNvSpPr>
              <a:spLocks noChangeShapeType="1"/>
            </p:cNvSpPr>
            <p:nvPr/>
          </p:nvSpPr>
          <p:spPr bwMode="auto">
            <a:xfrm flipV="1">
              <a:off x="3469"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37" name="Line 318"/>
            <p:cNvSpPr>
              <a:spLocks noChangeShapeType="1"/>
            </p:cNvSpPr>
            <p:nvPr/>
          </p:nvSpPr>
          <p:spPr bwMode="auto">
            <a:xfrm flipV="1">
              <a:off x="3588"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38" name="Line 319"/>
            <p:cNvSpPr>
              <a:spLocks noChangeShapeType="1"/>
            </p:cNvSpPr>
            <p:nvPr/>
          </p:nvSpPr>
          <p:spPr bwMode="auto">
            <a:xfrm flipV="1">
              <a:off x="3707"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39" name="Line 320"/>
            <p:cNvSpPr>
              <a:spLocks noChangeShapeType="1"/>
            </p:cNvSpPr>
            <p:nvPr/>
          </p:nvSpPr>
          <p:spPr bwMode="auto">
            <a:xfrm flipV="1">
              <a:off x="3826"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0" name="Line 321"/>
            <p:cNvSpPr>
              <a:spLocks noChangeShapeType="1"/>
            </p:cNvSpPr>
            <p:nvPr/>
          </p:nvSpPr>
          <p:spPr bwMode="auto">
            <a:xfrm flipV="1">
              <a:off x="3945"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1" name="Line 322"/>
            <p:cNvSpPr>
              <a:spLocks noChangeShapeType="1"/>
            </p:cNvSpPr>
            <p:nvPr/>
          </p:nvSpPr>
          <p:spPr bwMode="auto">
            <a:xfrm flipV="1">
              <a:off x="4064"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2" name="Line 323"/>
            <p:cNvSpPr>
              <a:spLocks noChangeShapeType="1"/>
            </p:cNvSpPr>
            <p:nvPr/>
          </p:nvSpPr>
          <p:spPr bwMode="auto">
            <a:xfrm flipV="1">
              <a:off x="4184"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3" name="Line 324"/>
            <p:cNvSpPr>
              <a:spLocks noChangeShapeType="1"/>
            </p:cNvSpPr>
            <p:nvPr/>
          </p:nvSpPr>
          <p:spPr bwMode="auto">
            <a:xfrm flipV="1">
              <a:off x="4303"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4" name="Line 325"/>
            <p:cNvSpPr>
              <a:spLocks noChangeShapeType="1"/>
            </p:cNvSpPr>
            <p:nvPr/>
          </p:nvSpPr>
          <p:spPr bwMode="auto">
            <a:xfrm flipV="1">
              <a:off x="4420"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5" name="Line 326"/>
            <p:cNvSpPr>
              <a:spLocks noChangeShapeType="1"/>
            </p:cNvSpPr>
            <p:nvPr/>
          </p:nvSpPr>
          <p:spPr bwMode="auto">
            <a:xfrm flipV="1">
              <a:off x="4539"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6" name="Line 327"/>
            <p:cNvSpPr>
              <a:spLocks noChangeShapeType="1"/>
            </p:cNvSpPr>
            <p:nvPr/>
          </p:nvSpPr>
          <p:spPr bwMode="auto">
            <a:xfrm flipV="1">
              <a:off x="4658"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7" name="Line 328"/>
            <p:cNvSpPr>
              <a:spLocks noChangeShapeType="1"/>
            </p:cNvSpPr>
            <p:nvPr/>
          </p:nvSpPr>
          <p:spPr bwMode="auto">
            <a:xfrm flipV="1">
              <a:off x="4777"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8" name="Line 329"/>
            <p:cNvSpPr>
              <a:spLocks noChangeShapeType="1"/>
            </p:cNvSpPr>
            <p:nvPr/>
          </p:nvSpPr>
          <p:spPr bwMode="auto">
            <a:xfrm flipV="1">
              <a:off x="4896"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49" name="Line 330"/>
            <p:cNvSpPr>
              <a:spLocks noChangeShapeType="1"/>
            </p:cNvSpPr>
            <p:nvPr/>
          </p:nvSpPr>
          <p:spPr bwMode="auto">
            <a:xfrm flipV="1">
              <a:off x="5015" y="3861"/>
              <a:ext cx="1"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50" name="Line 331"/>
            <p:cNvSpPr>
              <a:spLocks noChangeShapeType="1"/>
            </p:cNvSpPr>
            <p:nvPr/>
          </p:nvSpPr>
          <p:spPr bwMode="auto">
            <a:xfrm flipV="1">
              <a:off x="5136"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51" name="Line 332"/>
            <p:cNvSpPr>
              <a:spLocks noChangeShapeType="1"/>
            </p:cNvSpPr>
            <p:nvPr/>
          </p:nvSpPr>
          <p:spPr bwMode="auto">
            <a:xfrm flipV="1">
              <a:off x="5255" y="3861"/>
              <a:ext cx="0" cy="2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52" name="Rectangle 333"/>
            <p:cNvSpPr>
              <a:spLocks noChangeArrowheads="1"/>
            </p:cNvSpPr>
            <p:nvPr/>
          </p:nvSpPr>
          <p:spPr bwMode="auto">
            <a:xfrm>
              <a:off x="3452" y="391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a:t>
              </a:r>
              <a:endParaRPr lang="en-US" altLang="tr-TR" sz="1200" b="1">
                <a:latin typeface="Times New Roman" panose="02020603050405020304" pitchFamily="18" charset="0"/>
                <a:cs typeface="Arial" panose="020B0604020202020204" pitchFamily="34" charset="0"/>
              </a:endParaRPr>
            </a:p>
          </p:txBody>
        </p:sp>
        <p:sp>
          <p:nvSpPr>
            <p:cNvPr id="94253" name="Rectangle 334"/>
            <p:cNvSpPr>
              <a:spLocks noChangeArrowheads="1"/>
            </p:cNvSpPr>
            <p:nvPr/>
          </p:nvSpPr>
          <p:spPr bwMode="auto">
            <a:xfrm>
              <a:off x="3808" y="391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a:t>
              </a:r>
              <a:endParaRPr lang="en-US" altLang="tr-TR" sz="1200" b="1">
                <a:latin typeface="Times New Roman" panose="02020603050405020304" pitchFamily="18" charset="0"/>
                <a:cs typeface="Arial" panose="020B0604020202020204" pitchFamily="34" charset="0"/>
              </a:endParaRPr>
            </a:p>
          </p:txBody>
        </p:sp>
        <p:sp>
          <p:nvSpPr>
            <p:cNvPr id="94254" name="Rectangle 335"/>
            <p:cNvSpPr>
              <a:spLocks noChangeArrowheads="1"/>
            </p:cNvSpPr>
            <p:nvPr/>
          </p:nvSpPr>
          <p:spPr bwMode="auto">
            <a:xfrm>
              <a:off x="4167" y="391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a:t>
              </a:r>
              <a:endParaRPr lang="en-US" altLang="tr-TR" sz="1200" b="1">
                <a:latin typeface="Times New Roman" panose="02020603050405020304" pitchFamily="18" charset="0"/>
                <a:cs typeface="Arial" panose="020B0604020202020204" pitchFamily="34" charset="0"/>
              </a:endParaRPr>
            </a:p>
          </p:txBody>
        </p:sp>
        <p:sp>
          <p:nvSpPr>
            <p:cNvPr id="94255" name="Rectangle 336"/>
            <p:cNvSpPr>
              <a:spLocks noChangeArrowheads="1"/>
            </p:cNvSpPr>
            <p:nvPr/>
          </p:nvSpPr>
          <p:spPr bwMode="auto">
            <a:xfrm>
              <a:off x="4520" y="391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3</a:t>
              </a:r>
              <a:endParaRPr lang="en-US" altLang="tr-TR" sz="1200" b="1">
                <a:latin typeface="Times New Roman" panose="02020603050405020304" pitchFamily="18" charset="0"/>
                <a:cs typeface="Arial" panose="020B0604020202020204" pitchFamily="34" charset="0"/>
              </a:endParaRPr>
            </a:p>
          </p:txBody>
        </p:sp>
        <p:sp>
          <p:nvSpPr>
            <p:cNvPr id="94256" name="Rectangle 337"/>
            <p:cNvSpPr>
              <a:spLocks noChangeArrowheads="1"/>
            </p:cNvSpPr>
            <p:nvPr/>
          </p:nvSpPr>
          <p:spPr bwMode="auto">
            <a:xfrm>
              <a:off x="4880" y="391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4</a:t>
              </a:r>
              <a:endParaRPr lang="en-US" altLang="tr-TR" sz="1200" b="1">
                <a:latin typeface="Times New Roman" panose="02020603050405020304" pitchFamily="18" charset="0"/>
                <a:cs typeface="Arial" panose="020B0604020202020204" pitchFamily="34" charset="0"/>
              </a:endParaRPr>
            </a:p>
          </p:txBody>
        </p:sp>
        <p:sp>
          <p:nvSpPr>
            <p:cNvPr id="94257" name="Rectangle 338"/>
            <p:cNvSpPr>
              <a:spLocks noChangeArrowheads="1"/>
            </p:cNvSpPr>
            <p:nvPr/>
          </p:nvSpPr>
          <p:spPr bwMode="auto">
            <a:xfrm>
              <a:off x="5203" y="3917"/>
              <a:ext cx="16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5 hr</a:t>
              </a:r>
              <a:endParaRPr lang="en-US" altLang="tr-TR" sz="1200" b="1">
                <a:latin typeface="Times New Roman" panose="02020603050405020304" pitchFamily="18" charset="0"/>
                <a:cs typeface="Arial" panose="020B0604020202020204" pitchFamily="34" charset="0"/>
              </a:endParaRPr>
            </a:p>
          </p:txBody>
        </p:sp>
        <p:sp>
          <p:nvSpPr>
            <p:cNvPr id="94258" name="Line 341"/>
            <p:cNvSpPr>
              <a:spLocks noChangeShapeType="1"/>
            </p:cNvSpPr>
            <p:nvPr/>
          </p:nvSpPr>
          <p:spPr bwMode="auto">
            <a:xfrm rot="-2677329" flipH="1" flipV="1">
              <a:off x="3346" y="3674"/>
              <a:ext cx="72" cy="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59" name="Line 342"/>
            <p:cNvSpPr>
              <a:spLocks noChangeShapeType="1"/>
            </p:cNvSpPr>
            <p:nvPr/>
          </p:nvSpPr>
          <p:spPr bwMode="auto">
            <a:xfrm flipV="1">
              <a:off x="3379" y="3683"/>
              <a:ext cx="0" cy="20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60" name="Line 343"/>
            <p:cNvSpPr>
              <a:spLocks noChangeShapeType="1"/>
            </p:cNvSpPr>
            <p:nvPr/>
          </p:nvSpPr>
          <p:spPr bwMode="auto">
            <a:xfrm flipV="1">
              <a:off x="3469" y="3344"/>
              <a:ext cx="119" cy="12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61" name="Line 344"/>
            <p:cNvSpPr>
              <a:spLocks noChangeShapeType="1"/>
            </p:cNvSpPr>
            <p:nvPr/>
          </p:nvSpPr>
          <p:spPr bwMode="auto">
            <a:xfrm flipV="1">
              <a:off x="3469" y="3294"/>
              <a:ext cx="119" cy="176"/>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62" name="Line 345"/>
            <p:cNvSpPr>
              <a:spLocks noChangeShapeType="1"/>
            </p:cNvSpPr>
            <p:nvPr/>
          </p:nvSpPr>
          <p:spPr bwMode="auto">
            <a:xfrm flipV="1">
              <a:off x="3469" y="3238"/>
              <a:ext cx="119" cy="232"/>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63" name="Line 346"/>
            <p:cNvSpPr>
              <a:spLocks noChangeShapeType="1"/>
            </p:cNvSpPr>
            <p:nvPr/>
          </p:nvSpPr>
          <p:spPr bwMode="auto">
            <a:xfrm flipV="1">
              <a:off x="3469" y="3238"/>
              <a:ext cx="119" cy="232"/>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64" name="Oval 347"/>
            <p:cNvSpPr>
              <a:spLocks noChangeArrowheads="1"/>
            </p:cNvSpPr>
            <p:nvPr/>
          </p:nvSpPr>
          <p:spPr bwMode="auto">
            <a:xfrm>
              <a:off x="3445" y="3447"/>
              <a:ext cx="44"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265" name="Rectangle 348"/>
            <p:cNvSpPr>
              <a:spLocks noChangeArrowheads="1"/>
            </p:cNvSpPr>
            <p:nvPr/>
          </p:nvSpPr>
          <p:spPr bwMode="auto">
            <a:xfrm>
              <a:off x="3445" y="3447"/>
              <a:ext cx="44"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266" name="Freeform 349"/>
            <p:cNvSpPr>
              <a:spLocks/>
            </p:cNvSpPr>
            <p:nvPr/>
          </p:nvSpPr>
          <p:spPr bwMode="auto">
            <a:xfrm>
              <a:off x="3445" y="3447"/>
              <a:ext cx="47" cy="47"/>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267" name="Freeform 350"/>
            <p:cNvSpPr>
              <a:spLocks/>
            </p:cNvSpPr>
            <p:nvPr/>
          </p:nvSpPr>
          <p:spPr bwMode="auto">
            <a:xfrm>
              <a:off x="3445" y="3447"/>
              <a:ext cx="47" cy="47"/>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268" name="Line 351"/>
            <p:cNvSpPr>
              <a:spLocks noChangeShapeType="1"/>
            </p:cNvSpPr>
            <p:nvPr/>
          </p:nvSpPr>
          <p:spPr bwMode="auto">
            <a:xfrm flipV="1">
              <a:off x="3588" y="3268"/>
              <a:ext cx="119" cy="7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69" name="Line 352"/>
            <p:cNvSpPr>
              <a:spLocks noChangeShapeType="1"/>
            </p:cNvSpPr>
            <p:nvPr/>
          </p:nvSpPr>
          <p:spPr bwMode="auto">
            <a:xfrm>
              <a:off x="3707" y="3268"/>
              <a:ext cx="119" cy="3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0" name="Line 353"/>
            <p:cNvSpPr>
              <a:spLocks noChangeShapeType="1"/>
            </p:cNvSpPr>
            <p:nvPr/>
          </p:nvSpPr>
          <p:spPr bwMode="auto">
            <a:xfrm>
              <a:off x="3826" y="3304"/>
              <a:ext cx="119" cy="3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1" name="Line 354"/>
            <p:cNvSpPr>
              <a:spLocks noChangeShapeType="1"/>
            </p:cNvSpPr>
            <p:nvPr/>
          </p:nvSpPr>
          <p:spPr bwMode="auto">
            <a:xfrm>
              <a:off x="3945" y="3337"/>
              <a:ext cx="119" cy="4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2" name="Line 355"/>
            <p:cNvSpPr>
              <a:spLocks noChangeShapeType="1"/>
            </p:cNvSpPr>
            <p:nvPr/>
          </p:nvSpPr>
          <p:spPr bwMode="auto">
            <a:xfrm>
              <a:off x="4064" y="3380"/>
              <a:ext cx="120" cy="4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3" name="Line 356"/>
            <p:cNvSpPr>
              <a:spLocks noChangeShapeType="1"/>
            </p:cNvSpPr>
            <p:nvPr/>
          </p:nvSpPr>
          <p:spPr bwMode="auto">
            <a:xfrm>
              <a:off x="4184" y="3420"/>
              <a:ext cx="119" cy="34"/>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4" name="Line 357"/>
            <p:cNvSpPr>
              <a:spLocks noChangeShapeType="1"/>
            </p:cNvSpPr>
            <p:nvPr/>
          </p:nvSpPr>
          <p:spPr bwMode="auto">
            <a:xfrm>
              <a:off x="4303" y="3454"/>
              <a:ext cx="117" cy="16"/>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5" name="Line 358"/>
            <p:cNvSpPr>
              <a:spLocks noChangeShapeType="1"/>
            </p:cNvSpPr>
            <p:nvPr/>
          </p:nvSpPr>
          <p:spPr bwMode="auto">
            <a:xfrm>
              <a:off x="4420" y="3470"/>
              <a:ext cx="119" cy="1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6" name="Line 359"/>
            <p:cNvSpPr>
              <a:spLocks noChangeShapeType="1"/>
            </p:cNvSpPr>
            <p:nvPr/>
          </p:nvSpPr>
          <p:spPr bwMode="auto">
            <a:xfrm flipV="1">
              <a:off x="3588" y="3188"/>
              <a:ext cx="119" cy="106"/>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7" name="Line 360"/>
            <p:cNvSpPr>
              <a:spLocks noChangeShapeType="1"/>
            </p:cNvSpPr>
            <p:nvPr/>
          </p:nvSpPr>
          <p:spPr bwMode="auto">
            <a:xfrm flipV="1">
              <a:off x="3707" y="3142"/>
              <a:ext cx="119" cy="46"/>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8" name="Line 361"/>
            <p:cNvSpPr>
              <a:spLocks noChangeShapeType="1"/>
            </p:cNvSpPr>
            <p:nvPr/>
          </p:nvSpPr>
          <p:spPr bwMode="auto">
            <a:xfrm>
              <a:off x="3826" y="3142"/>
              <a:ext cx="119" cy="76"/>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79" name="Line 362"/>
            <p:cNvSpPr>
              <a:spLocks noChangeShapeType="1"/>
            </p:cNvSpPr>
            <p:nvPr/>
          </p:nvSpPr>
          <p:spPr bwMode="auto">
            <a:xfrm>
              <a:off x="3945" y="3218"/>
              <a:ext cx="119" cy="5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0" name="Line 363"/>
            <p:cNvSpPr>
              <a:spLocks noChangeShapeType="1"/>
            </p:cNvSpPr>
            <p:nvPr/>
          </p:nvSpPr>
          <p:spPr bwMode="auto">
            <a:xfrm>
              <a:off x="4064" y="3268"/>
              <a:ext cx="120" cy="5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1" name="Line 364"/>
            <p:cNvSpPr>
              <a:spLocks noChangeShapeType="1"/>
            </p:cNvSpPr>
            <p:nvPr/>
          </p:nvSpPr>
          <p:spPr bwMode="auto">
            <a:xfrm>
              <a:off x="4184" y="3318"/>
              <a:ext cx="119" cy="92"/>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2" name="Line 365"/>
            <p:cNvSpPr>
              <a:spLocks noChangeShapeType="1"/>
            </p:cNvSpPr>
            <p:nvPr/>
          </p:nvSpPr>
          <p:spPr bwMode="auto">
            <a:xfrm>
              <a:off x="4303" y="3410"/>
              <a:ext cx="117" cy="10"/>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3" name="Line 366"/>
            <p:cNvSpPr>
              <a:spLocks noChangeShapeType="1"/>
            </p:cNvSpPr>
            <p:nvPr/>
          </p:nvSpPr>
          <p:spPr bwMode="auto">
            <a:xfrm>
              <a:off x="4420" y="3420"/>
              <a:ext cx="119" cy="13"/>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4" name="Line 367"/>
            <p:cNvSpPr>
              <a:spLocks noChangeShapeType="1"/>
            </p:cNvSpPr>
            <p:nvPr/>
          </p:nvSpPr>
          <p:spPr bwMode="auto">
            <a:xfrm>
              <a:off x="4539" y="3433"/>
              <a:ext cx="119" cy="7"/>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5" name="Line 368"/>
            <p:cNvSpPr>
              <a:spLocks noChangeShapeType="1"/>
            </p:cNvSpPr>
            <p:nvPr/>
          </p:nvSpPr>
          <p:spPr bwMode="auto">
            <a:xfrm>
              <a:off x="4658" y="3440"/>
              <a:ext cx="119"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6" name="Line 369"/>
            <p:cNvSpPr>
              <a:spLocks noChangeShapeType="1"/>
            </p:cNvSpPr>
            <p:nvPr/>
          </p:nvSpPr>
          <p:spPr bwMode="auto">
            <a:xfrm>
              <a:off x="4777" y="3440"/>
              <a:ext cx="119"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7" name="Line 370"/>
            <p:cNvSpPr>
              <a:spLocks noChangeShapeType="1"/>
            </p:cNvSpPr>
            <p:nvPr/>
          </p:nvSpPr>
          <p:spPr bwMode="auto">
            <a:xfrm flipV="1">
              <a:off x="3588" y="3169"/>
              <a:ext cx="119" cy="69"/>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8" name="Line 371"/>
            <p:cNvSpPr>
              <a:spLocks noChangeShapeType="1"/>
            </p:cNvSpPr>
            <p:nvPr/>
          </p:nvSpPr>
          <p:spPr bwMode="auto">
            <a:xfrm flipV="1">
              <a:off x="3707" y="3076"/>
              <a:ext cx="119" cy="93"/>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89" name="Line 372"/>
            <p:cNvSpPr>
              <a:spLocks noChangeShapeType="1"/>
            </p:cNvSpPr>
            <p:nvPr/>
          </p:nvSpPr>
          <p:spPr bwMode="auto">
            <a:xfrm flipV="1">
              <a:off x="3826" y="3056"/>
              <a:ext cx="119" cy="2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0" name="Line 373"/>
            <p:cNvSpPr>
              <a:spLocks noChangeShapeType="1"/>
            </p:cNvSpPr>
            <p:nvPr/>
          </p:nvSpPr>
          <p:spPr bwMode="auto">
            <a:xfrm>
              <a:off x="3945" y="3056"/>
              <a:ext cx="119" cy="73"/>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1" name="Line 374"/>
            <p:cNvSpPr>
              <a:spLocks noChangeShapeType="1"/>
            </p:cNvSpPr>
            <p:nvPr/>
          </p:nvSpPr>
          <p:spPr bwMode="auto">
            <a:xfrm>
              <a:off x="4064" y="3129"/>
              <a:ext cx="120" cy="89"/>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2" name="Line 375"/>
            <p:cNvSpPr>
              <a:spLocks noChangeShapeType="1"/>
            </p:cNvSpPr>
            <p:nvPr/>
          </p:nvSpPr>
          <p:spPr bwMode="auto">
            <a:xfrm>
              <a:off x="4184" y="3218"/>
              <a:ext cx="119" cy="5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3" name="Line 376"/>
            <p:cNvSpPr>
              <a:spLocks noChangeShapeType="1"/>
            </p:cNvSpPr>
            <p:nvPr/>
          </p:nvSpPr>
          <p:spPr bwMode="auto">
            <a:xfrm>
              <a:off x="4303" y="3268"/>
              <a:ext cx="117" cy="59"/>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4" name="Line 377"/>
            <p:cNvSpPr>
              <a:spLocks noChangeShapeType="1"/>
            </p:cNvSpPr>
            <p:nvPr/>
          </p:nvSpPr>
          <p:spPr bwMode="auto">
            <a:xfrm>
              <a:off x="4420" y="3327"/>
              <a:ext cx="119" cy="17"/>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5" name="Line 378"/>
            <p:cNvSpPr>
              <a:spLocks noChangeShapeType="1"/>
            </p:cNvSpPr>
            <p:nvPr/>
          </p:nvSpPr>
          <p:spPr bwMode="auto">
            <a:xfrm>
              <a:off x="4539" y="3344"/>
              <a:ext cx="119" cy="26"/>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6" name="Line 379"/>
            <p:cNvSpPr>
              <a:spLocks noChangeShapeType="1"/>
            </p:cNvSpPr>
            <p:nvPr/>
          </p:nvSpPr>
          <p:spPr bwMode="auto">
            <a:xfrm>
              <a:off x="4658" y="3370"/>
              <a:ext cx="119" cy="5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7" name="Line 380"/>
            <p:cNvSpPr>
              <a:spLocks noChangeShapeType="1"/>
            </p:cNvSpPr>
            <p:nvPr/>
          </p:nvSpPr>
          <p:spPr bwMode="auto">
            <a:xfrm>
              <a:off x="4777" y="3420"/>
              <a:ext cx="119" cy="2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8" name="Line 381"/>
            <p:cNvSpPr>
              <a:spLocks noChangeShapeType="1"/>
            </p:cNvSpPr>
            <p:nvPr/>
          </p:nvSpPr>
          <p:spPr bwMode="auto">
            <a:xfrm>
              <a:off x="4896" y="3440"/>
              <a:ext cx="119" cy="3"/>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299" name="Line 382"/>
            <p:cNvSpPr>
              <a:spLocks noChangeShapeType="1"/>
            </p:cNvSpPr>
            <p:nvPr/>
          </p:nvSpPr>
          <p:spPr bwMode="auto">
            <a:xfrm>
              <a:off x="5015" y="3443"/>
              <a:ext cx="121" cy="17"/>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0" name="Line 383"/>
            <p:cNvSpPr>
              <a:spLocks noChangeShapeType="1"/>
            </p:cNvSpPr>
            <p:nvPr/>
          </p:nvSpPr>
          <p:spPr bwMode="auto">
            <a:xfrm>
              <a:off x="5136" y="3460"/>
              <a:ext cx="119" cy="1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1" name="Line 384"/>
            <p:cNvSpPr>
              <a:spLocks noChangeShapeType="1"/>
            </p:cNvSpPr>
            <p:nvPr/>
          </p:nvSpPr>
          <p:spPr bwMode="auto">
            <a:xfrm flipV="1">
              <a:off x="3588" y="3192"/>
              <a:ext cx="119" cy="46"/>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2" name="Line 385"/>
            <p:cNvSpPr>
              <a:spLocks noChangeShapeType="1"/>
            </p:cNvSpPr>
            <p:nvPr/>
          </p:nvSpPr>
          <p:spPr bwMode="auto">
            <a:xfrm flipV="1">
              <a:off x="3707" y="3086"/>
              <a:ext cx="119" cy="106"/>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3" name="Line 386"/>
            <p:cNvSpPr>
              <a:spLocks noChangeShapeType="1"/>
            </p:cNvSpPr>
            <p:nvPr/>
          </p:nvSpPr>
          <p:spPr bwMode="auto">
            <a:xfrm flipV="1">
              <a:off x="3826" y="3013"/>
              <a:ext cx="119" cy="73"/>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4" name="Line 387"/>
            <p:cNvSpPr>
              <a:spLocks noChangeShapeType="1"/>
            </p:cNvSpPr>
            <p:nvPr/>
          </p:nvSpPr>
          <p:spPr bwMode="auto">
            <a:xfrm flipV="1">
              <a:off x="3945" y="2993"/>
              <a:ext cx="119" cy="20"/>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5" name="Line 388"/>
            <p:cNvSpPr>
              <a:spLocks noChangeShapeType="1"/>
            </p:cNvSpPr>
            <p:nvPr/>
          </p:nvSpPr>
          <p:spPr bwMode="auto">
            <a:xfrm>
              <a:off x="4064" y="2993"/>
              <a:ext cx="120" cy="10"/>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6" name="Line 389"/>
            <p:cNvSpPr>
              <a:spLocks noChangeShapeType="1"/>
            </p:cNvSpPr>
            <p:nvPr/>
          </p:nvSpPr>
          <p:spPr bwMode="auto">
            <a:xfrm>
              <a:off x="4184" y="3003"/>
              <a:ext cx="119" cy="3"/>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7" name="Line 390"/>
            <p:cNvSpPr>
              <a:spLocks noChangeShapeType="1"/>
            </p:cNvSpPr>
            <p:nvPr/>
          </p:nvSpPr>
          <p:spPr bwMode="auto">
            <a:xfrm>
              <a:off x="4303" y="3006"/>
              <a:ext cx="117" cy="7"/>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8" name="Line 391"/>
            <p:cNvSpPr>
              <a:spLocks noChangeShapeType="1"/>
            </p:cNvSpPr>
            <p:nvPr/>
          </p:nvSpPr>
          <p:spPr bwMode="auto">
            <a:xfrm>
              <a:off x="4420" y="3013"/>
              <a:ext cx="119" cy="40"/>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09" name="Line 392"/>
            <p:cNvSpPr>
              <a:spLocks noChangeShapeType="1"/>
            </p:cNvSpPr>
            <p:nvPr/>
          </p:nvSpPr>
          <p:spPr bwMode="auto">
            <a:xfrm>
              <a:off x="4539" y="3053"/>
              <a:ext cx="119" cy="66"/>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10" name="Line 393"/>
            <p:cNvSpPr>
              <a:spLocks noChangeShapeType="1"/>
            </p:cNvSpPr>
            <p:nvPr/>
          </p:nvSpPr>
          <p:spPr bwMode="auto">
            <a:xfrm>
              <a:off x="4658" y="3119"/>
              <a:ext cx="119" cy="73"/>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11" name="Line 394"/>
            <p:cNvSpPr>
              <a:spLocks noChangeShapeType="1"/>
            </p:cNvSpPr>
            <p:nvPr/>
          </p:nvSpPr>
          <p:spPr bwMode="auto">
            <a:xfrm>
              <a:off x="4777" y="3192"/>
              <a:ext cx="119" cy="116"/>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12" name="Line 395"/>
            <p:cNvSpPr>
              <a:spLocks noChangeShapeType="1"/>
            </p:cNvSpPr>
            <p:nvPr/>
          </p:nvSpPr>
          <p:spPr bwMode="auto">
            <a:xfrm>
              <a:off x="4896" y="3308"/>
              <a:ext cx="119" cy="53"/>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13" name="Line 396"/>
            <p:cNvSpPr>
              <a:spLocks noChangeShapeType="1"/>
            </p:cNvSpPr>
            <p:nvPr/>
          </p:nvSpPr>
          <p:spPr bwMode="auto">
            <a:xfrm>
              <a:off x="5015" y="3391"/>
              <a:ext cx="121" cy="9"/>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14" name="Line 397"/>
            <p:cNvSpPr>
              <a:spLocks noChangeShapeType="1"/>
            </p:cNvSpPr>
            <p:nvPr/>
          </p:nvSpPr>
          <p:spPr bwMode="auto">
            <a:xfrm>
              <a:off x="5136" y="3370"/>
              <a:ext cx="119" cy="50"/>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15" name="Oval 398"/>
            <p:cNvSpPr>
              <a:spLocks noChangeArrowheads="1"/>
            </p:cNvSpPr>
            <p:nvPr/>
          </p:nvSpPr>
          <p:spPr bwMode="auto">
            <a:xfrm>
              <a:off x="3564" y="3321"/>
              <a:ext cx="44"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16" name="Oval 399"/>
            <p:cNvSpPr>
              <a:spLocks noChangeArrowheads="1"/>
            </p:cNvSpPr>
            <p:nvPr/>
          </p:nvSpPr>
          <p:spPr bwMode="auto">
            <a:xfrm>
              <a:off x="3683" y="3245"/>
              <a:ext cx="44"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17" name="Oval 400"/>
            <p:cNvSpPr>
              <a:spLocks noChangeArrowheads="1"/>
            </p:cNvSpPr>
            <p:nvPr/>
          </p:nvSpPr>
          <p:spPr bwMode="auto">
            <a:xfrm>
              <a:off x="3802" y="3281"/>
              <a:ext cx="44"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18" name="Oval 401"/>
            <p:cNvSpPr>
              <a:spLocks noChangeArrowheads="1"/>
            </p:cNvSpPr>
            <p:nvPr/>
          </p:nvSpPr>
          <p:spPr bwMode="auto">
            <a:xfrm>
              <a:off x="3921" y="3314"/>
              <a:ext cx="45"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19" name="Oval 402"/>
            <p:cNvSpPr>
              <a:spLocks noChangeArrowheads="1"/>
            </p:cNvSpPr>
            <p:nvPr/>
          </p:nvSpPr>
          <p:spPr bwMode="auto">
            <a:xfrm>
              <a:off x="4041" y="3357"/>
              <a:ext cx="44"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0" name="Oval 403"/>
            <p:cNvSpPr>
              <a:spLocks noChangeArrowheads="1"/>
            </p:cNvSpPr>
            <p:nvPr/>
          </p:nvSpPr>
          <p:spPr bwMode="auto">
            <a:xfrm>
              <a:off x="4160" y="3397"/>
              <a:ext cx="45"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1" name="Oval 404"/>
            <p:cNvSpPr>
              <a:spLocks noChangeArrowheads="1"/>
            </p:cNvSpPr>
            <p:nvPr/>
          </p:nvSpPr>
          <p:spPr bwMode="auto">
            <a:xfrm>
              <a:off x="4279" y="3430"/>
              <a:ext cx="45" cy="44"/>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2" name="Oval 405"/>
            <p:cNvSpPr>
              <a:spLocks noChangeArrowheads="1"/>
            </p:cNvSpPr>
            <p:nvPr/>
          </p:nvSpPr>
          <p:spPr bwMode="auto">
            <a:xfrm>
              <a:off x="4396" y="3447"/>
              <a:ext cx="44"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3" name="Oval 406"/>
            <p:cNvSpPr>
              <a:spLocks noChangeArrowheads="1"/>
            </p:cNvSpPr>
            <p:nvPr/>
          </p:nvSpPr>
          <p:spPr bwMode="auto">
            <a:xfrm>
              <a:off x="4515" y="3457"/>
              <a:ext cx="44" cy="43"/>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4" name="Rectangle 407"/>
            <p:cNvSpPr>
              <a:spLocks noChangeArrowheads="1"/>
            </p:cNvSpPr>
            <p:nvPr/>
          </p:nvSpPr>
          <p:spPr bwMode="auto">
            <a:xfrm>
              <a:off x="3564" y="3271"/>
              <a:ext cx="44"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5" name="Rectangle 408"/>
            <p:cNvSpPr>
              <a:spLocks noChangeArrowheads="1"/>
            </p:cNvSpPr>
            <p:nvPr/>
          </p:nvSpPr>
          <p:spPr bwMode="auto">
            <a:xfrm>
              <a:off x="3683" y="3165"/>
              <a:ext cx="44"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6" name="Rectangle 409"/>
            <p:cNvSpPr>
              <a:spLocks noChangeArrowheads="1"/>
            </p:cNvSpPr>
            <p:nvPr/>
          </p:nvSpPr>
          <p:spPr bwMode="auto">
            <a:xfrm>
              <a:off x="3802" y="3119"/>
              <a:ext cx="44"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7" name="Rectangle 410"/>
            <p:cNvSpPr>
              <a:spLocks noChangeArrowheads="1"/>
            </p:cNvSpPr>
            <p:nvPr/>
          </p:nvSpPr>
          <p:spPr bwMode="auto">
            <a:xfrm>
              <a:off x="3921" y="3195"/>
              <a:ext cx="45"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8" name="Rectangle 411"/>
            <p:cNvSpPr>
              <a:spLocks noChangeArrowheads="1"/>
            </p:cNvSpPr>
            <p:nvPr/>
          </p:nvSpPr>
          <p:spPr bwMode="auto">
            <a:xfrm>
              <a:off x="4041" y="3245"/>
              <a:ext cx="44"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29" name="Rectangle 412"/>
            <p:cNvSpPr>
              <a:spLocks noChangeArrowheads="1"/>
            </p:cNvSpPr>
            <p:nvPr/>
          </p:nvSpPr>
          <p:spPr bwMode="auto">
            <a:xfrm>
              <a:off x="4160" y="3294"/>
              <a:ext cx="45"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30" name="Rectangle 413"/>
            <p:cNvSpPr>
              <a:spLocks noChangeArrowheads="1"/>
            </p:cNvSpPr>
            <p:nvPr/>
          </p:nvSpPr>
          <p:spPr bwMode="auto">
            <a:xfrm>
              <a:off x="4279" y="3387"/>
              <a:ext cx="45"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31" name="Rectangle 414"/>
            <p:cNvSpPr>
              <a:spLocks noChangeArrowheads="1"/>
            </p:cNvSpPr>
            <p:nvPr/>
          </p:nvSpPr>
          <p:spPr bwMode="auto">
            <a:xfrm>
              <a:off x="4396" y="3397"/>
              <a:ext cx="44"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32" name="Rectangle 415"/>
            <p:cNvSpPr>
              <a:spLocks noChangeArrowheads="1"/>
            </p:cNvSpPr>
            <p:nvPr/>
          </p:nvSpPr>
          <p:spPr bwMode="auto">
            <a:xfrm>
              <a:off x="4515" y="3410"/>
              <a:ext cx="44" cy="44"/>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33" name="Rectangle 416"/>
            <p:cNvSpPr>
              <a:spLocks noChangeArrowheads="1"/>
            </p:cNvSpPr>
            <p:nvPr/>
          </p:nvSpPr>
          <p:spPr bwMode="auto">
            <a:xfrm>
              <a:off x="4634" y="3417"/>
              <a:ext cx="45"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34" name="Rectangle 417"/>
            <p:cNvSpPr>
              <a:spLocks noChangeArrowheads="1"/>
            </p:cNvSpPr>
            <p:nvPr/>
          </p:nvSpPr>
          <p:spPr bwMode="auto">
            <a:xfrm>
              <a:off x="4753" y="3417"/>
              <a:ext cx="45"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35" name="Rectangle 418"/>
            <p:cNvSpPr>
              <a:spLocks noChangeArrowheads="1"/>
            </p:cNvSpPr>
            <p:nvPr/>
          </p:nvSpPr>
          <p:spPr bwMode="auto">
            <a:xfrm>
              <a:off x="4872" y="3417"/>
              <a:ext cx="45" cy="43"/>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36" name="Freeform 419"/>
            <p:cNvSpPr>
              <a:spLocks/>
            </p:cNvSpPr>
            <p:nvPr/>
          </p:nvSpPr>
          <p:spPr bwMode="auto">
            <a:xfrm>
              <a:off x="3564" y="3215"/>
              <a:ext cx="48"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37" name="Freeform 420"/>
            <p:cNvSpPr>
              <a:spLocks/>
            </p:cNvSpPr>
            <p:nvPr/>
          </p:nvSpPr>
          <p:spPr bwMode="auto">
            <a:xfrm>
              <a:off x="3683" y="3145"/>
              <a:ext cx="48" cy="47"/>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38" name="Freeform 421"/>
            <p:cNvSpPr>
              <a:spLocks/>
            </p:cNvSpPr>
            <p:nvPr/>
          </p:nvSpPr>
          <p:spPr bwMode="auto">
            <a:xfrm>
              <a:off x="3802" y="3053"/>
              <a:ext cx="48"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39" name="Freeform 422"/>
            <p:cNvSpPr>
              <a:spLocks/>
            </p:cNvSpPr>
            <p:nvPr/>
          </p:nvSpPr>
          <p:spPr bwMode="auto">
            <a:xfrm>
              <a:off x="3921" y="3033"/>
              <a:ext cx="48"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0" name="Freeform 423"/>
            <p:cNvSpPr>
              <a:spLocks/>
            </p:cNvSpPr>
            <p:nvPr/>
          </p:nvSpPr>
          <p:spPr bwMode="auto">
            <a:xfrm>
              <a:off x="4041" y="3106"/>
              <a:ext cx="47"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1" name="Freeform 424"/>
            <p:cNvSpPr>
              <a:spLocks/>
            </p:cNvSpPr>
            <p:nvPr/>
          </p:nvSpPr>
          <p:spPr bwMode="auto">
            <a:xfrm>
              <a:off x="4160" y="3195"/>
              <a:ext cx="47"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2" name="Freeform 425"/>
            <p:cNvSpPr>
              <a:spLocks/>
            </p:cNvSpPr>
            <p:nvPr/>
          </p:nvSpPr>
          <p:spPr bwMode="auto">
            <a:xfrm>
              <a:off x="4279" y="3245"/>
              <a:ext cx="48"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3" name="Freeform 426"/>
            <p:cNvSpPr>
              <a:spLocks/>
            </p:cNvSpPr>
            <p:nvPr/>
          </p:nvSpPr>
          <p:spPr bwMode="auto">
            <a:xfrm>
              <a:off x="4396" y="3304"/>
              <a:ext cx="47" cy="47"/>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4" name="Freeform 427"/>
            <p:cNvSpPr>
              <a:spLocks/>
            </p:cNvSpPr>
            <p:nvPr/>
          </p:nvSpPr>
          <p:spPr bwMode="auto">
            <a:xfrm>
              <a:off x="4515" y="3321"/>
              <a:ext cx="48"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5" name="Freeform 428"/>
            <p:cNvSpPr>
              <a:spLocks/>
            </p:cNvSpPr>
            <p:nvPr/>
          </p:nvSpPr>
          <p:spPr bwMode="auto">
            <a:xfrm>
              <a:off x="4634" y="3347"/>
              <a:ext cx="48" cy="47"/>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6" name="Freeform 429"/>
            <p:cNvSpPr>
              <a:spLocks/>
            </p:cNvSpPr>
            <p:nvPr/>
          </p:nvSpPr>
          <p:spPr bwMode="auto">
            <a:xfrm>
              <a:off x="4753" y="3397"/>
              <a:ext cx="48" cy="46"/>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47" name="Freeform 430"/>
            <p:cNvSpPr>
              <a:spLocks/>
            </p:cNvSpPr>
            <p:nvPr/>
          </p:nvSpPr>
          <p:spPr bwMode="auto">
            <a:xfrm>
              <a:off x="4872" y="3417"/>
              <a:ext cx="48" cy="47"/>
            </a:xfrm>
            <a:custGeom>
              <a:avLst/>
              <a:gdLst>
                <a:gd name="T0" fmla="*/ 1 w 84"/>
                <a:gd name="T1" fmla="*/ 0 h 85"/>
                <a:gd name="T2" fmla="*/ 1 w 84"/>
                <a:gd name="T3" fmla="*/ 1 h 85"/>
                <a:gd name="T4" fmla="*/ 0 w 84"/>
                <a:gd name="T5" fmla="*/ 1 h 85"/>
                <a:gd name="T6" fmla="*/ 1 w 84"/>
                <a:gd name="T7" fmla="*/ 0 h 85"/>
                <a:gd name="T8" fmla="*/ 0 60000 65536"/>
                <a:gd name="T9" fmla="*/ 0 60000 65536"/>
                <a:gd name="T10" fmla="*/ 0 60000 65536"/>
                <a:gd name="T11" fmla="*/ 0 60000 65536"/>
                <a:gd name="T12" fmla="*/ 0 w 84"/>
                <a:gd name="T13" fmla="*/ 0 h 85"/>
                <a:gd name="T14" fmla="*/ 84 w 84"/>
                <a:gd name="T15" fmla="*/ 85 h 85"/>
              </a:gdLst>
              <a:ahLst/>
              <a:cxnLst>
                <a:cxn ang="T8">
                  <a:pos x="T0" y="T1"/>
                </a:cxn>
                <a:cxn ang="T9">
                  <a:pos x="T2" y="T3"/>
                </a:cxn>
                <a:cxn ang="T10">
                  <a:pos x="T4" y="T5"/>
                </a:cxn>
                <a:cxn ang="T11">
                  <a:pos x="T6" y="T7"/>
                </a:cxn>
              </a:cxnLst>
              <a:rect l="T12" t="T13" r="T14" b="T15"/>
              <a:pathLst>
                <a:path w="84" h="85">
                  <a:moveTo>
                    <a:pt x="42" y="0"/>
                  </a:moveTo>
                  <a:lnTo>
                    <a:pt x="84" y="85"/>
                  </a:lnTo>
                  <a:lnTo>
                    <a:pt x="0" y="85"/>
                  </a:lnTo>
                  <a:lnTo>
                    <a:pt x="42" y="0"/>
                  </a:lnTo>
                  <a:close/>
                </a:path>
              </a:pathLst>
            </a:custGeom>
            <a:solidFill>
              <a:srgbClr val="00FF00"/>
            </a:solidFill>
            <a:ln w="9525">
              <a:solidFill>
                <a:srgbClr val="00FF00"/>
              </a:solidFill>
              <a:round/>
              <a:headEnd/>
              <a:tailEnd/>
            </a:ln>
          </p:spPr>
          <p:txBody>
            <a:bodyPr/>
            <a:lstStyle/>
            <a:p>
              <a:endParaRPr lang="tr-TR"/>
            </a:p>
          </p:txBody>
        </p:sp>
        <p:sp>
          <p:nvSpPr>
            <p:cNvPr id="94348" name="Freeform 431"/>
            <p:cNvSpPr>
              <a:spLocks/>
            </p:cNvSpPr>
            <p:nvPr/>
          </p:nvSpPr>
          <p:spPr bwMode="auto">
            <a:xfrm>
              <a:off x="4992" y="3420"/>
              <a:ext cx="47" cy="47"/>
            </a:xfrm>
            <a:custGeom>
              <a:avLst/>
              <a:gdLst>
                <a:gd name="T0" fmla="*/ 1 w 84"/>
                <a:gd name="T1" fmla="*/ 0 h 85"/>
                <a:gd name="T2" fmla="*/ 1 w 84"/>
                <a:gd name="T3" fmla="*/ 1 h 85"/>
                <a:gd name="T4" fmla="*/ 0 w 84"/>
                <a:gd name="T5" fmla="*/ 1 h 85"/>
                <a:gd name="T6" fmla="*/ 1 w 84"/>
                <a:gd name="T7" fmla="*/ 0 h 85"/>
                <a:gd name="T8" fmla="*/ 0 60000 65536"/>
                <a:gd name="T9" fmla="*/ 0 60000 65536"/>
                <a:gd name="T10" fmla="*/ 0 60000 65536"/>
                <a:gd name="T11" fmla="*/ 0 60000 65536"/>
                <a:gd name="T12" fmla="*/ 0 w 84"/>
                <a:gd name="T13" fmla="*/ 0 h 85"/>
                <a:gd name="T14" fmla="*/ 84 w 84"/>
                <a:gd name="T15" fmla="*/ 85 h 85"/>
              </a:gdLst>
              <a:ahLst/>
              <a:cxnLst>
                <a:cxn ang="T8">
                  <a:pos x="T0" y="T1"/>
                </a:cxn>
                <a:cxn ang="T9">
                  <a:pos x="T2" y="T3"/>
                </a:cxn>
                <a:cxn ang="T10">
                  <a:pos x="T4" y="T5"/>
                </a:cxn>
                <a:cxn ang="T11">
                  <a:pos x="T6" y="T7"/>
                </a:cxn>
              </a:cxnLst>
              <a:rect l="T12" t="T13" r="T14" b="T15"/>
              <a:pathLst>
                <a:path w="84" h="85">
                  <a:moveTo>
                    <a:pt x="42" y="0"/>
                  </a:moveTo>
                  <a:lnTo>
                    <a:pt x="84" y="85"/>
                  </a:lnTo>
                  <a:lnTo>
                    <a:pt x="0" y="85"/>
                  </a:lnTo>
                  <a:lnTo>
                    <a:pt x="42" y="0"/>
                  </a:lnTo>
                  <a:close/>
                </a:path>
              </a:pathLst>
            </a:custGeom>
            <a:solidFill>
              <a:srgbClr val="00FF00"/>
            </a:solidFill>
            <a:ln w="9525">
              <a:solidFill>
                <a:srgbClr val="00FF00"/>
              </a:solidFill>
              <a:round/>
              <a:headEnd/>
              <a:tailEnd/>
            </a:ln>
          </p:spPr>
          <p:txBody>
            <a:bodyPr/>
            <a:lstStyle/>
            <a:p>
              <a:endParaRPr lang="tr-TR"/>
            </a:p>
          </p:txBody>
        </p:sp>
        <p:sp>
          <p:nvSpPr>
            <p:cNvPr id="94349" name="Freeform 432"/>
            <p:cNvSpPr>
              <a:spLocks/>
            </p:cNvSpPr>
            <p:nvPr/>
          </p:nvSpPr>
          <p:spPr bwMode="auto">
            <a:xfrm>
              <a:off x="5112" y="3437"/>
              <a:ext cx="47" cy="47"/>
            </a:xfrm>
            <a:custGeom>
              <a:avLst/>
              <a:gdLst>
                <a:gd name="T0" fmla="*/ 1 w 84"/>
                <a:gd name="T1" fmla="*/ 0 h 85"/>
                <a:gd name="T2" fmla="*/ 1 w 84"/>
                <a:gd name="T3" fmla="*/ 1 h 85"/>
                <a:gd name="T4" fmla="*/ 0 w 84"/>
                <a:gd name="T5" fmla="*/ 1 h 85"/>
                <a:gd name="T6" fmla="*/ 1 w 84"/>
                <a:gd name="T7" fmla="*/ 0 h 85"/>
                <a:gd name="T8" fmla="*/ 0 60000 65536"/>
                <a:gd name="T9" fmla="*/ 0 60000 65536"/>
                <a:gd name="T10" fmla="*/ 0 60000 65536"/>
                <a:gd name="T11" fmla="*/ 0 60000 65536"/>
                <a:gd name="T12" fmla="*/ 0 w 84"/>
                <a:gd name="T13" fmla="*/ 0 h 85"/>
                <a:gd name="T14" fmla="*/ 84 w 84"/>
                <a:gd name="T15" fmla="*/ 85 h 85"/>
              </a:gdLst>
              <a:ahLst/>
              <a:cxnLst>
                <a:cxn ang="T8">
                  <a:pos x="T0" y="T1"/>
                </a:cxn>
                <a:cxn ang="T9">
                  <a:pos x="T2" y="T3"/>
                </a:cxn>
                <a:cxn ang="T10">
                  <a:pos x="T4" y="T5"/>
                </a:cxn>
                <a:cxn ang="T11">
                  <a:pos x="T6" y="T7"/>
                </a:cxn>
              </a:cxnLst>
              <a:rect l="T12" t="T13" r="T14" b="T15"/>
              <a:pathLst>
                <a:path w="84" h="85">
                  <a:moveTo>
                    <a:pt x="42" y="0"/>
                  </a:moveTo>
                  <a:lnTo>
                    <a:pt x="84" y="85"/>
                  </a:lnTo>
                  <a:lnTo>
                    <a:pt x="0" y="85"/>
                  </a:lnTo>
                  <a:lnTo>
                    <a:pt x="42" y="0"/>
                  </a:lnTo>
                  <a:close/>
                </a:path>
              </a:pathLst>
            </a:custGeom>
            <a:solidFill>
              <a:srgbClr val="00FF00"/>
            </a:solidFill>
            <a:ln w="9525">
              <a:solidFill>
                <a:srgbClr val="00FF00"/>
              </a:solidFill>
              <a:round/>
              <a:headEnd/>
              <a:tailEnd/>
            </a:ln>
          </p:spPr>
          <p:txBody>
            <a:bodyPr/>
            <a:lstStyle/>
            <a:p>
              <a:endParaRPr lang="tr-TR"/>
            </a:p>
          </p:txBody>
        </p:sp>
        <p:sp>
          <p:nvSpPr>
            <p:cNvPr id="94350" name="Freeform 433"/>
            <p:cNvSpPr>
              <a:spLocks/>
            </p:cNvSpPr>
            <p:nvPr/>
          </p:nvSpPr>
          <p:spPr bwMode="auto">
            <a:xfrm>
              <a:off x="5231" y="3447"/>
              <a:ext cx="48" cy="47"/>
            </a:xfrm>
            <a:custGeom>
              <a:avLst/>
              <a:gdLst>
                <a:gd name="T0" fmla="*/ 1 w 84"/>
                <a:gd name="T1" fmla="*/ 0 h 84"/>
                <a:gd name="T2" fmla="*/ 1 w 84"/>
                <a:gd name="T3" fmla="*/ 1 h 84"/>
                <a:gd name="T4" fmla="*/ 0 w 84"/>
                <a:gd name="T5" fmla="*/ 1 h 84"/>
                <a:gd name="T6" fmla="*/ 1 w 84"/>
                <a:gd name="T7" fmla="*/ 0 h 84"/>
                <a:gd name="T8" fmla="*/ 0 60000 65536"/>
                <a:gd name="T9" fmla="*/ 0 60000 65536"/>
                <a:gd name="T10" fmla="*/ 0 60000 65536"/>
                <a:gd name="T11" fmla="*/ 0 60000 65536"/>
                <a:gd name="T12" fmla="*/ 0 w 84"/>
                <a:gd name="T13" fmla="*/ 0 h 84"/>
                <a:gd name="T14" fmla="*/ 84 w 84"/>
                <a:gd name="T15" fmla="*/ 84 h 84"/>
              </a:gdLst>
              <a:ahLst/>
              <a:cxnLst>
                <a:cxn ang="T8">
                  <a:pos x="T0" y="T1"/>
                </a:cxn>
                <a:cxn ang="T9">
                  <a:pos x="T2" y="T3"/>
                </a:cxn>
                <a:cxn ang="T10">
                  <a:pos x="T4" y="T5"/>
                </a:cxn>
                <a:cxn ang="T11">
                  <a:pos x="T6" y="T7"/>
                </a:cxn>
              </a:cxnLst>
              <a:rect l="T12" t="T13" r="T14" b="T15"/>
              <a:pathLst>
                <a:path w="84" h="84">
                  <a:moveTo>
                    <a:pt x="42" y="0"/>
                  </a:moveTo>
                  <a:lnTo>
                    <a:pt x="84" y="84"/>
                  </a:lnTo>
                  <a:lnTo>
                    <a:pt x="0" y="84"/>
                  </a:lnTo>
                  <a:lnTo>
                    <a:pt x="42" y="0"/>
                  </a:lnTo>
                  <a:close/>
                </a:path>
              </a:pathLst>
            </a:custGeom>
            <a:solidFill>
              <a:srgbClr val="00FF00"/>
            </a:solidFill>
            <a:ln w="9525">
              <a:solidFill>
                <a:srgbClr val="00FF00"/>
              </a:solidFill>
              <a:round/>
              <a:headEnd/>
              <a:tailEnd/>
            </a:ln>
          </p:spPr>
          <p:txBody>
            <a:bodyPr/>
            <a:lstStyle/>
            <a:p>
              <a:endParaRPr lang="tr-TR"/>
            </a:p>
          </p:txBody>
        </p:sp>
        <p:sp>
          <p:nvSpPr>
            <p:cNvPr id="94351" name="Freeform 434"/>
            <p:cNvSpPr>
              <a:spLocks/>
            </p:cNvSpPr>
            <p:nvPr/>
          </p:nvSpPr>
          <p:spPr bwMode="auto">
            <a:xfrm>
              <a:off x="3564" y="3215"/>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2" name="Freeform 435"/>
            <p:cNvSpPr>
              <a:spLocks/>
            </p:cNvSpPr>
            <p:nvPr/>
          </p:nvSpPr>
          <p:spPr bwMode="auto">
            <a:xfrm>
              <a:off x="3683" y="3169"/>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3" name="Freeform 436"/>
            <p:cNvSpPr>
              <a:spLocks/>
            </p:cNvSpPr>
            <p:nvPr/>
          </p:nvSpPr>
          <p:spPr bwMode="auto">
            <a:xfrm>
              <a:off x="3802" y="3063"/>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4" name="Freeform 437"/>
            <p:cNvSpPr>
              <a:spLocks/>
            </p:cNvSpPr>
            <p:nvPr/>
          </p:nvSpPr>
          <p:spPr bwMode="auto">
            <a:xfrm>
              <a:off x="3921" y="2990"/>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5" name="Freeform 438"/>
            <p:cNvSpPr>
              <a:spLocks/>
            </p:cNvSpPr>
            <p:nvPr/>
          </p:nvSpPr>
          <p:spPr bwMode="auto">
            <a:xfrm>
              <a:off x="4041" y="2970"/>
              <a:ext cx="47"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6" name="Freeform 439"/>
            <p:cNvSpPr>
              <a:spLocks/>
            </p:cNvSpPr>
            <p:nvPr/>
          </p:nvSpPr>
          <p:spPr bwMode="auto">
            <a:xfrm>
              <a:off x="4160" y="2980"/>
              <a:ext cx="47"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7" name="Freeform 440"/>
            <p:cNvSpPr>
              <a:spLocks/>
            </p:cNvSpPr>
            <p:nvPr/>
          </p:nvSpPr>
          <p:spPr bwMode="auto">
            <a:xfrm>
              <a:off x="4279" y="2983"/>
              <a:ext cx="48" cy="47"/>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8" name="Freeform 441"/>
            <p:cNvSpPr>
              <a:spLocks/>
            </p:cNvSpPr>
            <p:nvPr/>
          </p:nvSpPr>
          <p:spPr bwMode="auto">
            <a:xfrm>
              <a:off x="4396" y="2990"/>
              <a:ext cx="47"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59" name="Freeform 442"/>
            <p:cNvSpPr>
              <a:spLocks/>
            </p:cNvSpPr>
            <p:nvPr/>
          </p:nvSpPr>
          <p:spPr bwMode="auto">
            <a:xfrm>
              <a:off x="4515" y="3030"/>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60" name="Freeform 443"/>
            <p:cNvSpPr>
              <a:spLocks/>
            </p:cNvSpPr>
            <p:nvPr/>
          </p:nvSpPr>
          <p:spPr bwMode="auto">
            <a:xfrm>
              <a:off x="4634" y="3096"/>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61" name="Freeform 444"/>
            <p:cNvSpPr>
              <a:spLocks/>
            </p:cNvSpPr>
            <p:nvPr/>
          </p:nvSpPr>
          <p:spPr bwMode="auto">
            <a:xfrm>
              <a:off x="4753" y="3169"/>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62" name="Freeform 445"/>
            <p:cNvSpPr>
              <a:spLocks/>
            </p:cNvSpPr>
            <p:nvPr/>
          </p:nvSpPr>
          <p:spPr bwMode="auto">
            <a:xfrm>
              <a:off x="4872" y="3284"/>
              <a:ext cx="48" cy="47"/>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63" name="Freeform 446"/>
            <p:cNvSpPr>
              <a:spLocks/>
            </p:cNvSpPr>
            <p:nvPr/>
          </p:nvSpPr>
          <p:spPr bwMode="auto">
            <a:xfrm>
              <a:off x="4992" y="3337"/>
              <a:ext cx="47" cy="47"/>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64" name="Freeform 447"/>
            <p:cNvSpPr>
              <a:spLocks/>
            </p:cNvSpPr>
            <p:nvPr/>
          </p:nvSpPr>
          <p:spPr bwMode="auto">
            <a:xfrm>
              <a:off x="5112" y="3347"/>
              <a:ext cx="47" cy="47"/>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65" name="Freeform 448"/>
            <p:cNvSpPr>
              <a:spLocks/>
            </p:cNvSpPr>
            <p:nvPr/>
          </p:nvSpPr>
          <p:spPr bwMode="auto">
            <a:xfrm>
              <a:off x="5231" y="3397"/>
              <a:ext cx="48" cy="46"/>
            </a:xfrm>
            <a:custGeom>
              <a:avLst/>
              <a:gdLst>
                <a:gd name="T0" fmla="*/ 1 w 84"/>
                <a:gd name="T1" fmla="*/ 0 h 84"/>
                <a:gd name="T2" fmla="*/ 1 w 84"/>
                <a:gd name="T3" fmla="*/ 1 h 84"/>
                <a:gd name="T4" fmla="*/ 1 w 84"/>
                <a:gd name="T5" fmla="*/ 1 h 84"/>
                <a:gd name="T6" fmla="*/ 0 w 84"/>
                <a:gd name="T7" fmla="*/ 1 h 84"/>
                <a:gd name="T8" fmla="*/ 1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FF99"/>
            </a:solidFill>
            <a:ln w="9525">
              <a:solidFill>
                <a:srgbClr val="FFFF99"/>
              </a:solidFill>
              <a:round/>
              <a:headEnd/>
              <a:tailEnd/>
            </a:ln>
          </p:spPr>
          <p:txBody>
            <a:bodyPr/>
            <a:lstStyle/>
            <a:p>
              <a:endParaRPr lang="tr-TR"/>
            </a:p>
          </p:txBody>
        </p:sp>
        <p:sp>
          <p:nvSpPr>
            <p:cNvPr id="94366" name="Rectangle 449"/>
            <p:cNvSpPr>
              <a:spLocks noChangeArrowheads="1"/>
            </p:cNvSpPr>
            <p:nvPr/>
          </p:nvSpPr>
          <p:spPr bwMode="auto">
            <a:xfrm>
              <a:off x="3446" y="2646"/>
              <a:ext cx="47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Accumbens</a:t>
              </a:r>
              <a:endParaRPr lang="en-US" altLang="tr-TR" sz="1200" b="1">
                <a:latin typeface="Times New Roman" panose="02020603050405020304" pitchFamily="18" charset="0"/>
                <a:cs typeface="Arial" panose="020B0604020202020204" pitchFamily="34" charset="0"/>
              </a:endParaRPr>
            </a:p>
          </p:txBody>
        </p:sp>
        <p:sp>
          <p:nvSpPr>
            <p:cNvPr id="94367" name="Line 450"/>
            <p:cNvSpPr>
              <a:spLocks noChangeShapeType="1"/>
            </p:cNvSpPr>
            <p:nvPr/>
          </p:nvSpPr>
          <p:spPr bwMode="auto">
            <a:xfrm>
              <a:off x="4943" y="2936"/>
              <a:ext cx="108" cy="1"/>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68" name="Oval 451"/>
            <p:cNvSpPr>
              <a:spLocks noChangeArrowheads="1"/>
            </p:cNvSpPr>
            <p:nvPr/>
          </p:nvSpPr>
          <p:spPr bwMode="auto">
            <a:xfrm>
              <a:off x="4976" y="2916"/>
              <a:ext cx="38" cy="37"/>
            </a:xfrm>
            <a:prstGeom prst="ellipse">
              <a:avLst/>
            </a:prstGeom>
            <a:solidFill>
              <a:srgbClr val="FF9966"/>
            </a:solidFill>
            <a:ln w="9525">
              <a:solidFill>
                <a:srgbClr val="FF9966"/>
              </a:solidFill>
              <a:round/>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69" name="Rectangle 452"/>
            <p:cNvSpPr>
              <a:spLocks noChangeArrowheads="1"/>
            </p:cNvSpPr>
            <p:nvPr/>
          </p:nvSpPr>
          <p:spPr bwMode="auto">
            <a:xfrm>
              <a:off x="5091" y="2899"/>
              <a:ext cx="12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0.5</a:t>
              </a:r>
              <a:endParaRPr lang="en-US" altLang="tr-TR" sz="1200" b="1">
                <a:latin typeface="Times New Roman" panose="02020603050405020304" pitchFamily="18" charset="0"/>
                <a:cs typeface="Arial" panose="020B0604020202020204" pitchFamily="34" charset="0"/>
              </a:endParaRPr>
            </a:p>
          </p:txBody>
        </p:sp>
        <p:sp>
          <p:nvSpPr>
            <p:cNvPr id="94370" name="Line 453"/>
            <p:cNvSpPr>
              <a:spLocks noChangeShapeType="1"/>
            </p:cNvSpPr>
            <p:nvPr/>
          </p:nvSpPr>
          <p:spPr bwMode="auto">
            <a:xfrm>
              <a:off x="4943" y="3026"/>
              <a:ext cx="108" cy="1"/>
            </a:xfrm>
            <a:prstGeom prst="line">
              <a:avLst/>
            </a:prstGeom>
            <a:noFill/>
            <a:ln w="28575">
              <a:solidFill>
                <a:srgbClr val="66CC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71" name="Rectangle 454"/>
            <p:cNvSpPr>
              <a:spLocks noChangeArrowheads="1"/>
            </p:cNvSpPr>
            <p:nvPr/>
          </p:nvSpPr>
          <p:spPr bwMode="auto">
            <a:xfrm>
              <a:off x="4976" y="3006"/>
              <a:ext cx="38" cy="37"/>
            </a:xfrm>
            <a:prstGeom prst="rect">
              <a:avLst/>
            </a:prstGeom>
            <a:solidFill>
              <a:srgbClr val="66CCFF"/>
            </a:solidFill>
            <a:ln w="9525">
              <a:solidFill>
                <a:srgbClr val="66CCFF"/>
              </a:solidFill>
              <a:miter lim="800000"/>
              <a:headEnd/>
              <a:tailEnd/>
            </a:ln>
          </p:spPr>
          <p:txBody>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endParaRPr lang="tr-TR" altLang="tr-TR" sz="1800"/>
            </a:p>
          </p:txBody>
        </p:sp>
        <p:sp>
          <p:nvSpPr>
            <p:cNvPr id="94372" name="Rectangle 455"/>
            <p:cNvSpPr>
              <a:spLocks noChangeArrowheads="1"/>
            </p:cNvSpPr>
            <p:nvPr/>
          </p:nvSpPr>
          <p:spPr bwMode="auto">
            <a:xfrm>
              <a:off x="5091" y="2989"/>
              <a:ext cx="12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1.0</a:t>
              </a:r>
              <a:endParaRPr lang="en-US" altLang="tr-TR" sz="1200" b="1">
                <a:latin typeface="Times New Roman" panose="02020603050405020304" pitchFamily="18" charset="0"/>
                <a:cs typeface="Arial" panose="020B0604020202020204" pitchFamily="34" charset="0"/>
              </a:endParaRPr>
            </a:p>
          </p:txBody>
        </p:sp>
        <p:sp>
          <p:nvSpPr>
            <p:cNvPr id="94373" name="Line 456"/>
            <p:cNvSpPr>
              <a:spLocks noChangeShapeType="1"/>
            </p:cNvSpPr>
            <p:nvPr/>
          </p:nvSpPr>
          <p:spPr bwMode="auto">
            <a:xfrm>
              <a:off x="4943" y="3115"/>
              <a:ext cx="108" cy="1"/>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74" name="Freeform 457"/>
            <p:cNvSpPr>
              <a:spLocks/>
            </p:cNvSpPr>
            <p:nvPr/>
          </p:nvSpPr>
          <p:spPr bwMode="auto">
            <a:xfrm>
              <a:off x="4976" y="3096"/>
              <a:ext cx="41" cy="39"/>
            </a:xfrm>
            <a:custGeom>
              <a:avLst/>
              <a:gdLst>
                <a:gd name="T0" fmla="*/ 1 w 72"/>
                <a:gd name="T1" fmla="*/ 0 h 72"/>
                <a:gd name="T2" fmla="*/ 1 w 72"/>
                <a:gd name="T3" fmla="*/ 1 h 72"/>
                <a:gd name="T4" fmla="*/ 0 w 72"/>
                <a:gd name="T5" fmla="*/ 1 h 72"/>
                <a:gd name="T6" fmla="*/ 1 w 72"/>
                <a:gd name="T7" fmla="*/ 0 h 72"/>
                <a:gd name="T8" fmla="*/ 0 60000 65536"/>
                <a:gd name="T9" fmla="*/ 0 60000 65536"/>
                <a:gd name="T10" fmla="*/ 0 60000 65536"/>
                <a:gd name="T11" fmla="*/ 0 60000 65536"/>
                <a:gd name="T12" fmla="*/ 0 w 72"/>
                <a:gd name="T13" fmla="*/ 0 h 72"/>
                <a:gd name="T14" fmla="*/ 72 w 72"/>
                <a:gd name="T15" fmla="*/ 72 h 72"/>
              </a:gdLst>
              <a:ahLst/>
              <a:cxnLst>
                <a:cxn ang="T8">
                  <a:pos x="T0" y="T1"/>
                </a:cxn>
                <a:cxn ang="T9">
                  <a:pos x="T2" y="T3"/>
                </a:cxn>
                <a:cxn ang="T10">
                  <a:pos x="T4" y="T5"/>
                </a:cxn>
                <a:cxn ang="T11">
                  <a:pos x="T6" y="T7"/>
                </a:cxn>
              </a:cxnLst>
              <a:rect l="T12" t="T13" r="T14" b="T15"/>
              <a:pathLst>
                <a:path w="72" h="72">
                  <a:moveTo>
                    <a:pt x="36" y="0"/>
                  </a:moveTo>
                  <a:lnTo>
                    <a:pt x="72" y="72"/>
                  </a:lnTo>
                  <a:lnTo>
                    <a:pt x="0" y="72"/>
                  </a:lnTo>
                  <a:lnTo>
                    <a:pt x="36" y="0"/>
                  </a:lnTo>
                  <a:close/>
                </a:path>
              </a:pathLst>
            </a:custGeom>
            <a:solidFill>
              <a:srgbClr val="00FF00"/>
            </a:solidFill>
            <a:ln w="9525">
              <a:solidFill>
                <a:srgbClr val="00FF00"/>
              </a:solidFill>
              <a:round/>
              <a:headEnd/>
              <a:tailEnd/>
            </a:ln>
          </p:spPr>
          <p:txBody>
            <a:bodyPr/>
            <a:lstStyle/>
            <a:p>
              <a:endParaRPr lang="tr-TR"/>
            </a:p>
          </p:txBody>
        </p:sp>
        <p:sp>
          <p:nvSpPr>
            <p:cNvPr id="94375" name="Rectangle 458"/>
            <p:cNvSpPr>
              <a:spLocks noChangeArrowheads="1"/>
            </p:cNvSpPr>
            <p:nvPr/>
          </p:nvSpPr>
          <p:spPr bwMode="auto">
            <a:xfrm>
              <a:off x="5091" y="3078"/>
              <a:ext cx="12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2.5</a:t>
              </a:r>
              <a:endParaRPr lang="en-US" altLang="tr-TR" sz="1200" b="1">
                <a:latin typeface="Times New Roman" panose="02020603050405020304" pitchFamily="18" charset="0"/>
                <a:cs typeface="Arial" panose="020B0604020202020204" pitchFamily="34" charset="0"/>
              </a:endParaRPr>
            </a:p>
          </p:txBody>
        </p:sp>
        <p:sp>
          <p:nvSpPr>
            <p:cNvPr id="94376" name="Line 459"/>
            <p:cNvSpPr>
              <a:spLocks noChangeShapeType="1"/>
            </p:cNvSpPr>
            <p:nvPr/>
          </p:nvSpPr>
          <p:spPr bwMode="auto">
            <a:xfrm>
              <a:off x="4943" y="3205"/>
              <a:ext cx="108" cy="0"/>
            </a:xfrm>
            <a:prstGeom prst="line">
              <a:avLst/>
            </a:prstGeom>
            <a:noFill/>
            <a:ln w="28575">
              <a:solidFill>
                <a:srgbClr val="FFFF99"/>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4377" name="Freeform 460"/>
            <p:cNvSpPr>
              <a:spLocks/>
            </p:cNvSpPr>
            <p:nvPr/>
          </p:nvSpPr>
          <p:spPr bwMode="auto">
            <a:xfrm>
              <a:off x="4976" y="3185"/>
              <a:ext cx="41" cy="40"/>
            </a:xfrm>
            <a:custGeom>
              <a:avLst/>
              <a:gdLst>
                <a:gd name="T0" fmla="*/ 1 w 72"/>
                <a:gd name="T1" fmla="*/ 0 h 72"/>
                <a:gd name="T2" fmla="*/ 1 w 72"/>
                <a:gd name="T3" fmla="*/ 1 h 72"/>
                <a:gd name="T4" fmla="*/ 1 w 72"/>
                <a:gd name="T5" fmla="*/ 1 h 72"/>
                <a:gd name="T6" fmla="*/ 0 w 72"/>
                <a:gd name="T7" fmla="*/ 1 h 72"/>
                <a:gd name="T8" fmla="*/ 1 w 72"/>
                <a:gd name="T9" fmla="*/ 0 h 72"/>
                <a:gd name="T10" fmla="*/ 0 60000 65536"/>
                <a:gd name="T11" fmla="*/ 0 60000 65536"/>
                <a:gd name="T12" fmla="*/ 0 60000 65536"/>
                <a:gd name="T13" fmla="*/ 0 60000 65536"/>
                <a:gd name="T14" fmla="*/ 0 60000 65536"/>
                <a:gd name="T15" fmla="*/ 0 w 72"/>
                <a:gd name="T16" fmla="*/ 0 h 72"/>
                <a:gd name="T17" fmla="*/ 72 w 72"/>
                <a:gd name="T18" fmla="*/ 72 h 72"/>
              </a:gdLst>
              <a:ahLst/>
              <a:cxnLst>
                <a:cxn ang="T10">
                  <a:pos x="T0" y="T1"/>
                </a:cxn>
                <a:cxn ang="T11">
                  <a:pos x="T2" y="T3"/>
                </a:cxn>
                <a:cxn ang="T12">
                  <a:pos x="T4" y="T5"/>
                </a:cxn>
                <a:cxn ang="T13">
                  <a:pos x="T6" y="T7"/>
                </a:cxn>
                <a:cxn ang="T14">
                  <a:pos x="T8" y="T9"/>
                </a:cxn>
              </a:cxnLst>
              <a:rect l="T15" t="T16" r="T17" b="T18"/>
              <a:pathLst>
                <a:path w="72" h="72">
                  <a:moveTo>
                    <a:pt x="36" y="0"/>
                  </a:moveTo>
                  <a:lnTo>
                    <a:pt x="72" y="36"/>
                  </a:lnTo>
                  <a:lnTo>
                    <a:pt x="36" y="72"/>
                  </a:lnTo>
                  <a:lnTo>
                    <a:pt x="0" y="36"/>
                  </a:lnTo>
                  <a:lnTo>
                    <a:pt x="36" y="0"/>
                  </a:lnTo>
                  <a:close/>
                </a:path>
              </a:pathLst>
            </a:custGeom>
            <a:solidFill>
              <a:srgbClr val="FFFF99"/>
            </a:solidFill>
            <a:ln w="9525">
              <a:solidFill>
                <a:srgbClr val="FFFF99"/>
              </a:solidFill>
              <a:round/>
              <a:headEnd/>
              <a:tailEnd/>
            </a:ln>
          </p:spPr>
          <p:txBody>
            <a:bodyPr/>
            <a:lstStyle/>
            <a:p>
              <a:endParaRPr lang="tr-TR"/>
            </a:p>
          </p:txBody>
        </p:sp>
        <p:sp>
          <p:nvSpPr>
            <p:cNvPr id="94378" name="Rectangle 461"/>
            <p:cNvSpPr>
              <a:spLocks noChangeArrowheads="1"/>
            </p:cNvSpPr>
            <p:nvPr/>
          </p:nvSpPr>
          <p:spPr bwMode="auto">
            <a:xfrm>
              <a:off x="5091" y="3170"/>
              <a:ext cx="9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10</a:t>
              </a:r>
              <a:endParaRPr lang="en-US" altLang="tr-TR" sz="1200" b="1">
                <a:latin typeface="Times New Roman" panose="02020603050405020304" pitchFamily="18" charset="0"/>
                <a:cs typeface="Arial" panose="020B0604020202020204" pitchFamily="34" charset="0"/>
              </a:endParaRPr>
            </a:p>
          </p:txBody>
        </p:sp>
        <p:sp>
          <p:nvSpPr>
            <p:cNvPr id="94379" name="Text Box 462"/>
            <p:cNvSpPr txBox="1">
              <a:spLocks noChangeArrowheads="1"/>
            </p:cNvSpPr>
            <p:nvPr/>
          </p:nvSpPr>
          <p:spPr bwMode="auto">
            <a:xfrm>
              <a:off x="4912" y="2745"/>
              <a:ext cx="69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lgn="ctr">
                <a:spcBef>
                  <a:spcPct val="0"/>
                </a:spcBef>
                <a:buFontTx/>
                <a:buNone/>
              </a:pPr>
              <a:r>
                <a:rPr lang="en-US" altLang="tr-TR" sz="1200" b="1">
                  <a:solidFill>
                    <a:srgbClr val="FFFFFF"/>
                  </a:solidFill>
                  <a:latin typeface="Times New Roman" panose="02020603050405020304" pitchFamily="18" charset="0"/>
                  <a:cs typeface="Arial" panose="020B0604020202020204" pitchFamily="34" charset="0"/>
                </a:rPr>
                <a:t>Dose </a:t>
              </a:r>
            </a:p>
          </p:txBody>
        </p:sp>
        <p:sp>
          <p:nvSpPr>
            <p:cNvPr id="94380" name="Text Box 1567"/>
            <p:cNvSpPr txBox="1">
              <a:spLocks noChangeArrowheads="1"/>
            </p:cNvSpPr>
            <p:nvPr/>
          </p:nvSpPr>
          <p:spPr bwMode="auto">
            <a:xfrm>
              <a:off x="5168" y="2881"/>
              <a:ext cx="3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000" b="1">
                  <a:solidFill>
                    <a:schemeClr val="bg1"/>
                  </a:solidFill>
                </a:rPr>
                <a:t>mg/kg</a:t>
              </a:r>
            </a:p>
          </p:txBody>
        </p:sp>
        <p:sp>
          <p:nvSpPr>
            <p:cNvPr id="94381" name="Text Box 1568"/>
            <p:cNvSpPr txBox="1">
              <a:spLocks noChangeArrowheads="1"/>
            </p:cNvSpPr>
            <p:nvPr/>
          </p:nvSpPr>
          <p:spPr bwMode="auto">
            <a:xfrm>
              <a:off x="5168" y="2971"/>
              <a:ext cx="3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000" b="1">
                  <a:solidFill>
                    <a:schemeClr val="bg1"/>
                  </a:solidFill>
                </a:rPr>
                <a:t>mg/kg</a:t>
              </a:r>
            </a:p>
          </p:txBody>
        </p:sp>
        <p:sp>
          <p:nvSpPr>
            <p:cNvPr id="94382" name="Text Box 1569"/>
            <p:cNvSpPr txBox="1">
              <a:spLocks noChangeArrowheads="1"/>
            </p:cNvSpPr>
            <p:nvPr/>
          </p:nvSpPr>
          <p:spPr bwMode="auto">
            <a:xfrm>
              <a:off x="5156" y="3151"/>
              <a:ext cx="3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000" b="1">
                  <a:solidFill>
                    <a:schemeClr val="bg1"/>
                  </a:solidFill>
                </a:rPr>
                <a:t>mg/kg</a:t>
              </a:r>
            </a:p>
          </p:txBody>
        </p:sp>
        <p:sp>
          <p:nvSpPr>
            <p:cNvPr id="94383" name="Text Box 1570"/>
            <p:cNvSpPr txBox="1">
              <a:spLocks noChangeArrowheads="1"/>
            </p:cNvSpPr>
            <p:nvPr/>
          </p:nvSpPr>
          <p:spPr bwMode="auto">
            <a:xfrm>
              <a:off x="5162" y="3055"/>
              <a:ext cx="3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Helvetica" panose="020B0604020202020204" pitchFamily="34" charset="0"/>
                  <a:ea typeface="ＭＳ Ｐゴシック" panose="020B0600070205080204" pitchFamily="34" charset="-128"/>
                </a:defRPr>
              </a:lvl1pPr>
              <a:lvl2pPr marL="742950" indent="-285750">
                <a:spcBef>
                  <a:spcPct val="20000"/>
                </a:spcBef>
                <a:buFont typeface="Helvetica" panose="020B0604020202020204" pitchFamily="34" charset="0"/>
                <a:buChar char="–"/>
                <a:defRPr sz="2800">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Font typeface="Helvetica" panose="020B0604020202020204" pitchFamily="34" charset="0"/>
                <a:buChar char="–"/>
                <a:defRPr sz="2400">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Helvetica" panose="020B0604020202020204" pitchFamily="34" charset="0"/>
                <a:buChar char="–"/>
                <a:defRPr sz="2000">
                  <a:solidFill>
                    <a:schemeClr val="tx1"/>
                  </a:solidFill>
                  <a:latin typeface="Helvetica" panose="020B0604020202020204" pitchFamily="34" charset="0"/>
                  <a:ea typeface="ＭＳ Ｐゴシック" panose="020B0600070205080204" pitchFamily="34" charset="-128"/>
                </a:defRPr>
              </a:lvl9pPr>
            </a:lstStyle>
            <a:p>
              <a:pPr>
                <a:spcBef>
                  <a:spcPct val="0"/>
                </a:spcBef>
                <a:buFontTx/>
                <a:buNone/>
              </a:pPr>
              <a:r>
                <a:rPr lang="en-US" altLang="tr-TR" sz="1000" b="1">
                  <a:solidFill>
                    <a:schemeClr val="bg1"/>
                  </a:solidFill>
                </a:rPr>
                <a:t>mg/kg</a:t>
              </a:r>
            </a:p>
          </p:txBody>
        </p:sp>
      </p:grpSp>
    </p:spTree>
    <p:extLst>
      <p:ext uri="{BB962C8B-B14F-4D97-AF65-F5344CB8AC3E}">
        <p14:creationId xmlns:p14="http://schemas.microsoft.com/office/powerpoint/2010/main" val="342933166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Kenar Çizgili">
  <a:themeElements>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Kenar Çizgili">
      <a:majorFont>
        <a:latin typeface="Garamond"/>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3400" b="1" i="0" u="none" strike="noStrike" cap="none" normalizeH="0" baseline="0" smtClean="0">
            <a:ln>
              <a:noFill/>
            </a:ln>
            <a:solidFill>
              <a:srgbClr val="00FF00"/>
            </a:solidFill>
            <a:effectLst/>
            <a:latin typeface="Garamond"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3400" b="1" i="0" u="none" strike="noStrike" cap="none" normalizeH="0" baseline="0" smtClean="0">
            <a:ln>
              <a:noFill/>
            </a:ln>
            <a:solidFill>
              <a:srgbClr val="00FF00"/>
            </a:solidFill>
            <a:effectLst/>
            <a:latin typeface="Garamond" pitchFamily="18" charset="0"/>
          </a:defRPr>
        </a:defPPr>
      </a:lstStyle>
    </a:lnDef>
  </a:objectDefaults>
  <a:extraClrSchemeLst>
    <a:extraClrScheme>
      <a:clrScheme name="Kenar Çizgil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Kenar Çizgil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Kenar Çizgil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Kenar Çizgil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Kenar Çizgil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33663</TotalTime>
  <Words>1503</Words>
  <Application>Microsoft Office PowerPoint</Application>
  <PresentationFormat>Ekran Gösterisi (4:3)</PresentationFormat>
  <Paragraphs>244</Paragraphs>
  <Slides>19</Slides>
  <Notes>13</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Kenar Çizgili</vt:lpstr>
      <vt:lpstr>  </vt:lpstr>
      <vt:lpstr>PowerPoint Sunusu</vt:lpstr>
      <vt:lpstr>MADDE BAĞIMLILIĞI</vt:lpstr>
      <vt:lpstr>MADDE BAĞIMLILIĞI</vt:lpstr>
      <vt:lpstr>BAĞIMLILIK YAPAN MADDELER</vt:lpstr>
      <vt:lpstr>PowerPoint Sunusu</vt:lpstr>
      <vt:lpstr>Madde beyindeki ‘düzenbaz’ mesajcıdır. </vt:lpstr>
      <vt:lpstr>PowerPoint Sunusu</vt:lpstr>
      <vt:lpstr>PowerPoint Sunusu</vt:lpstr>
      <vt:lpstr>Madde Bağımlılığ İle İlgili Nörotransmitter Sistemlar</vt:lpstr>
      <vt:lpstr>Reinforcement: Neurochemical systems</vt:lpstr>
      <vt:lpstr>Dopamine</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GENETİK BİLİMİNİN FARMAKOLOJİDE KULLANIMI: “FARMAKOGENETİK”</dc:title>
  <dc:creator>GENETİK</dc:creator>
  <cp:lastModifiedBy>Microsoft</cp:lastModifiedBy>
  <cp:revision>831</cp:revision>
  <dcterms:created xsi:type="dcterms:W3CDTF">2006-10-02T11:22:31Z</dcterms:created>
  <dcterms:modified xsi:type="dcterms:W3CDTF">2020-10-28T13:56:37Z</dcterms:modified>
</cp:coreProperties>
</file>